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3" r:id="rId3"/>
    <p:sldId id="284" r:id="rId4"/>
    <p:sldId id="281" r:id="rId5"/>
    <p:sldId id="267" r:id="rId6"/>
    <p:sldId id="257" r:id="rId7"/>
    <p:sldId id="258" r:id="rId8"/>
    <p:sldId id="259" r:id="rId9"/>
    <p:sldId id="277" r:id="rId10"/>
    <p:sldId id="278" r:id="rId11"/>
    <p:sldId id="260" r:id="rId12"/>
    <p:sldId id="265" r:id="rId13"/>
    <p:sldId id="269" r:id="rId14"/>
    <p:sldId id="286" r:id="rId15"/>
    <p:sldId id="287" r:id="rId16"/>
    <p:sldId id="288" r:id="rId17"/>
    <p:sldId id="262" r:id="rId18"/>
    <p:sldId id="263" r:id="rId19"/>
    <p:sldId id="276" r:id="rId20"/>
    <p:sldId id="264" r:id="rId21"/>
    <p:sldId id="268" r:id="rId22"/>
    <p:sldId id="282" r:id="rId23"/>
    <p:sldId id="285" r:id="rId2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2.emf"/><Relationship Id="rId4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5" Type="http://schemas.openxmlformats.org/officeDocument/2006/relationships/image" Target="../media/image12.emf"/><Relationship Id="rId4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089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916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7679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BA7F6C4-B204-4557-81E6-E2D7516E65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8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91D3A9-B3A0-4E10-8D7C-9DEA1157F1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80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251356-A154-46EA-BD6C-127116336246}" type="datetime9">
              <a:rPr lang="vi-VN"/>
              <a:pPr/>
              <a:t>03/11/2016 10:23:01 SA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85ED8C-290B-4F65-81DF-754967124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93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943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880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769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167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960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5383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342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9819B-50C8-43CB-928F-6576E6BD5F84}" type="datetimeFigureOut">
              <a:rPr lang="vi-VN" smtClean="0"/>
              <a:t>03/11/2016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91C6-5FA1-4FC1-9ABB-3A7E355EC58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161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file:///E:\2012%20-%202013\GADT%20(2012)\VL9\T9\Dinh%20luat%20Jun%20Len%20so\Dinh%20luat%20Ju%20len%20xo\la_playa.mp3" TargetMode="External"/><Relationship Id="rId1" Type="http://schemas.openxmlformats.org/officeDocument/2006/relationships/audio" Target="file:///E:\NHAC\nhacDT\Mong%20&#432;&#7899;c%20k&#7881;%20ni&#7879;m%20x&#432;a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gif"/><Relationship Id="rId4" Type="http://schemas.openxmlformats.org/officeDocument/2006/relationships/image" Target="../media/image28.png"/><Relationship Id="rId9" Type="http://schemas.openxmlformats.org/officeDocument/2006/relationships/hyperlink" Target="HINH%20THOI.ppt#23. Slide 2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NULL"/><Relationship Id="rId4" Type="http://schemas.openxmlformats.org/officeDocument/2006/relationships/image" Target="../media/image9.emf"/><Relationship Id="rId9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NULL"/><Relationship Id="rId4" Type="http://schemas.openxmlformats.org/officeDocument/2006/relationships/image" Target="../media/image9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73" name="Mong ước kỉ niệm xư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8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Group 37"/>
          <p:cNvGrpSpPr>
            <a:grpSpLocks/>
          </p:cNvGrpSpPr>
          <p:nvPr/>
        </p:nvGrpSpPr>
        <p:grpSpPr bwMode="auto">
          <a:xfrm>
            <a:off x="0" y="2590800"/>
            <a:ext cx="2005013" cy="1600200"/>
            <a:chOff x="96" y="384"/>
            <a:chExt cx="1263" cy="1008"/>
          </a:xfrm>
        </p:grpSpPr>
        <p:pic>
          <p:nvPicPr>
            <p:cNvPr id="10252" name="Picture 38" descr="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4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39" descr="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8" y="384"/>
              <a:ext cx="35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40" descr="seagulls_flying_toget_a_hc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8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4" name="Picture 19" descr="user pos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-324544" y="762000"/>
            <a:ext cx="6934200" cy="3429000"/>
            <a:chOff x="96" y="384"/>
            <a:chExt cx="1263" cy="1008"/>
          </a:xfrm>
        </p:grpSpPr>
        <p:pic>
          <p:nvPicPr>
            <p:cNvPr id="10249" name="Picture 46" descr="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84"/>
              <a:ext cx="420" cy="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47" descr="8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08" y="384"/>
              <a:ext cx="35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48" descr="seagulls_flying_toget_a_hc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72"/>
              <a:ext cx="81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4499" name="la_play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himbay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577" flipH="1">
            <a:off x="5759473" y="3448843"/>
            <a:ext cx="16192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 descr="chimbay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18351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830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9 0.0618 C -0.06111 -0.00764 -0.06094 -0.07685 0.00608 -0.07084 C 0.07257 -0.06482 0.24583 0.15069 0.33958 0.09722 C 0.43246 0.04305 0.49739 -0.42778 0.56805 -0.39236 C 0.63871 -0.35741 0.89045 0.21504 0.76302 0.30717 C 0.63594 0.4 -0.03403 0.18449 -0.19288 0.16041 " pathEditMode="relative" rAng="0" ptsTypes="aaaaaA">
                                      <p:cBhvr>
                                        <p:cTn id="10" dur="6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7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12" presetID="4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-0.47329 L 0.08229 -0.47329 C 0.10833 -0.47329 0.13836 -0.45086 0.16493 -0.44786 C 0.18472 -0.44786 0.2217 -0.46867 0.23854 -0.46867 C 0.26163 -0.46867 0.28472 -0.46219 0.32812 -0.46219 L 0.35833 -0.21364 L 0.39184 -0.51329 L 0.43177 -0.47329 L 0.46475 -0.46219 L 0.54514 -0.47167 C 0.58159 -0.46705 0.6118 -0.44601 0.64826 -0.43791 C 0.66146 -0.43653 0.69166 -0.43491 0.7118 -0.43791 C 0.73159 -0.44138 0.74826 -0.46358 0.75468 -0.4652 C 0.7651 -0.47167 0.78819 -0.4652 0.80156 -0.46867 L 0.82187 -0.47329 L 0.85833 -0.47329 " pathEditMode="relative" rAng="0" ptsTypes="FfffFFFFFffffFFF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67" y="109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7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4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72252" fill="hold"/>
                                        <p:tgtEl>
                                          <p:spTgt spid="104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99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9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CÁCH VẼ HÌNH THOI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1481138" y="4572000"/>
            <a:ext cx="56737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042988" y="41195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4FF"/>
                </a:solidFill>
                <a:latin typeface="Bernard MT Condensed" pitchFamily="18" charset="0"/>
              </a:rPr>
              <a:t>A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154863" y="41751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4FF"/>
                </a:solidFill>
                <a:latin typeface="Bernard MT Condensed" pitchFamily="18" charset="0"/>
              </a:rPr>
              <a:t>B</a:t>
            </a: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4330700" y="4491038"/>
            <a:ext cx="0" cy="166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0727" name="Group 7"/>
          <p:cNvGrpSpPr>
            <a:grpSpLocks/>
          </p:cNvGrpSpPr>
          <p:nvPr/>
        </p:nvGrpSpPr>
        <p:grpSpPr bwMode="auto">
          <a:xfrm>
            <a:off x="2987675" y="4491038"/>
            <a:ext cx="160338" cy="192087"/>
            <a:chOff x="1882" y="2829"/>
            <a:chExt cx="101" cy="121"/>
          </a:xfrm>
        </p:grpSpPr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1882" y="2829"/>
              <a:ext cx="10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 flipV="1">
              <a:off x="1882" y="2829"/>
              <a:ext cx="10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0730" name="Group 10"/>
          <p:cNvGrpSpPr>
            <a:grpSpLocks/>
          </p:cNvGrpSpPr>
          <p:nvPr/>
        </p:nvGrpSpPr>
        <p:grpSpPr bwMode="auto">
          <a:xfrm>
            <a:off x="5464175" y="4465638"/>
            <a:ext cx="160338" cy="192087"/>
            <a:chOff x="1882" y="2829"/>
            <a:chExt cx="101" cy="121"/>
          </a:xfrm>
        </p:grpSpPr>
        <p:sp>
          <p:nvSpPr>
            <p:cNvPr id="30731" name="Line 11"/>
            <p:cNvSpPr>
              <a:spLocks noChangeShapeType="1"/>
            </p:cNvSpPr>
            <p:nvPr/>
          </p:nvSpPr>
          <p:spPr bwMode="auto">
            <a:xfrm>
              <a:off x="1882" y="2829"/>
              <a:ext cx="10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0732" name="Line 12"/>
            <p:cNvSpPr>
              <a:spLocks noChangeShapeType="1"/>
            </p:cNvSpPr>
            <p:nvPr/>
          </p:nvSpPr>
          <p:spPr bwMode="auto">
            <a:xfrm flipV="1">
              <a:off x="1882" y="2829"/>
              <a:ext cx="10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0733" name="Line 13"/>
          <p:cNvSpPr>
            <a:spLocks noChangeShapeType="1"/>
          </p:cNvSpPr>
          <p:nvPr/>
        </p:nvSpPr>
        <p:spPr bwMode="auto">
          <a:xfrm flipH="1">
            <a:off x="4325938" y="2876550"/>
            <a:ext cx="17462" cy="3416300"/>
          </a:xfrm>
          <a:prstGeom prst="line">
            <a:avLst/>
          </a:prstGeom>
          <a:noFill/>
          <a:ln w="19050">
            <a:solidFill>
              <a:srgbClr val="3364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4313238" y="6286500"/>
            <a:ext cx="85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300538" y="2863850"/>
            <a:ext cx="85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267200" y="5410200"/>
            <a:ext cx="109538" cy="349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267200" y="3733800"/>
            <a:ext cx="122238" cy="285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1481138" y="4541838"/>
            <a:ext cx="0" cy="80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7143750" y="4546600"/>
            <a:ext cx="0" cy="80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1473200" y="2870200"/>
            <a:ext cx="2870200" cy="17018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4330700" y="2870200"/>
            <a:ext cx="2819400" cy="1714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1460500" y="4572000"/>
            <a:ext cx="2882900" cy="17145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 flipV="1">
            <a:off x="4330700" y="4559300"/>
            <a:ext cx="2819400" cy="1727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0744" name="Group 24"/>
          <p:cNvGrpSpPr>
            <a:grpSpLocks/>
          </p:cNvGrpSpPr>
          <p:nvPr/>
        </p:nvGrpSpPr>
        <p:grpSpPr bwMode="auto">
          <a:xfrm rot="-3073445">
            <a:off x="-84138" y="1422400"/>
            <a:ext cx="4608513" cy="1690688"/>
            <a:chOff x="2422" y="2972"/>
            <a:chExt cx="2903" cy="1065"/>
          </a:xfrm>
        </p:grpSpPr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 rot="-1139775">
              <a:off x="3068" y="334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46" name="AutoShape 26"/>
            <p:cNvSpPr>
              <a:spLocks noChangeArrowheads="1"/>
            </p:cNvSpPr>
            <p:nvPr/>
          </p:nvSpPr>
          <p:spPr bwMode="auto">
            <a:xfrm rot="15141775">
              <a:off x="2687" y="3552"/>
              <a:ext cx="220" cy="749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47" name="AutoShape 27"/>
            <p:cNvSpPr>
              <a:spLocks noChangeArrowheads="1"/>
            </p:cNvSpPr>
            <p:nvPr/>
          </p:nvSpPr>
          <p:spPr bwMode="auto">
            <a:xfrm rot="15141775">
              <a:off x="2557" y="3846"/>
              <a:ext cx="84" cy="2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 rot="-1139775">
              <a:off x="3114" y="3487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 rot="-1139775">
              <a:off x="3094" y="341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0" name="Oval 30"/>
            <p:cNvSpPr>
              <a:spLocks noChangeArrowheads="1"/>
            </p:cNvSpPr>
            <p:nvPr/>
          </p:nvSpPr>
          <p:spPr bwMode="auto">
            <a:xfrm rot="-1340991">
              <a:off x="5199" y="2972"/>
              <a:ext cx="100" cy="23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1" name="Oval 31"/>
            <p:cNvSpPr>
              <a:spLocks noChangeArrowheads="1"/>
            </p:cNvSpPr>
            <p:nvPr/>
          </p:nvSpPr>
          <p:spPr bwMode="auto">
            <a:xfrm flipH="1">
              <a:off x="5226" y="306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0752" name="Group 32"/>
          <p:cNvGrpSpPr>
            <a:grpSpLocks/>
          </p:cNvGrpSpPr>
          <p:nvPr/>
        </p:nvGrpSpPr>
        <p:grpSpPr bwMode="auto">
          <a:xfrm rot="-1826009">
            <a:off x="-136525" y="3746500"/>
            <a:ext cx="6248400" cy="609600"/>
            <a:chOff x="528" y="2544"/>
            <a:chExt cx="3936" cy="384"/>
          </a:xfrm>
        </p:grpSpPr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528" y="2544"/>
              <a:ext cx="39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0" anchor="ctr"/>
            <a:lstStyle/>
            <a:p>
              <a:pPr>
                <a:spcBef>
                  <a:spcPct val="50000"/>
                </a:spcBef>
              </a:pPr>
              <a:r>
                <a:rPr lang="en-US"/>
                <a:t>0 </a:t>
              </a:r>
              <a:r>
                <a:rPr lang="en-US" b="1">
                  <a:solidFill>
                    <a:srgbClr val="0000CC"/>
                  </a:solidFill>
                </a:rPr>
                <a:t>cm</a:t>
              </a:r>
              <a:r>
                <a:rPr lang="en-US"/>
                <a:t> 1       2       3       4       5       6       7       8       9       10</a:t>
              </a:r>
            </a:p>
          </p:txBody>
        </p:sp>
        <p:grpSp>
          <p:nvGrpSpPr>
            <p:cNvPr id="30754" name="Group 34"/>
            <p:cNvGrpSpPr>
              <a:grpSpLocks/>
            </p:cNvGrpSpPr>
            <p:nvPr/>
          </p:nvGrpSpPr>
          <p:grpSpPr bwMode="auto">
            <a:xfrm>
              <a:off x="637" y="2544"/>
              <a:ext cx="3574" cy="96"/>
              <a:chOff x="637" y="2544"/>
              <a:chExt cx="3574" cy="144"/>
            </a:xfrm>
          </p:grpSpPr>
          <p:sp>
            <p:nvSpPr>
              <p:cNvPr id="30755" name="Line 35"/>
              <p:cNvSpPr>
                <a:spLocks noChangeShapeType="1"/>
              </p:cNvSpPr>
              <p:nvPr/>
            </p:nvSpPr>
            <p:spPr bwMode="auto">
              <a:xfrm>
                <a:off x="637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6" name="Line 36"/>
              <p:cNvSpPr>
                <a:spLocks noChangeShapeType="1"/>
              </p:cNvSpPr>
              <p:nvPr/>
            </p:nvSpPr>
            <p:spPr bwMode="auto">
              <a:xfrm>
                <a:off x="995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7" name="Line 37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8" name="Line 38"/>
              <p:cNvSpPr>
                <a:spLocks noChangeShapeType="1"/>
              </p:cNvSpPr>
              <p:nvPr/>
            </p:nvSpPr>
            <p:spPr bwMode="auto">
              <a:xfrm>
                <a:off x="170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59" name="Line 39"/>
              <p:cNvSpPr>
                <a:spLocks noChangeShapeType="1"/>
              </p:cNvSpPr>
              <p:nvPr/>
            </p:nvSpPr>
            <p:spPr bwMode="auto">
              <a:xfrm>
                <a:off x="208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0" name="Line 40"/>
              <p:cNvSpPr>
                <a:spLocks noChangeShapeType="1"/>
              </p:cNvSpPr>
              <p:nvPr/>
            </p:nvSpPr>
            <p:spPr bwMode="auto">
              <a:xfrm>
                <a:off x="2439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1" name="Line 41"/>
              <p:cNvSpPr>
                <a:spLocks noChangeShapeType="1"/>
              </p:cNvSpPr>
              <p:nvPr/>
            </p:nvSpPr>
            <p:spPr bwMode="auto">
              <a:xfrm>
                <a:off x="2788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2" name="Line 42"/>
              <p:cNvSpPr>
                <a:spLocks noChangeShapeType="1"/>
              </p:cNvSpPr>
              <p:nvPr/>
            </p:nvSpPr>
            <p:spPr bwMode="auto">
              <a:xfrm>
                <a:off x="314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3" name="Line 43"/>
              <p:cNvSpPr>
                <a:spLocks noChangeShapeType="1"/>
              </p:cNvSpPr>
              <p:nvPr/>
            </p:nvSpPr>
            <p:spPr bwMode="auto">
              <a:xfrm>
                <a:off x="350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4" name="Line 44"/>
              <p:cNvSpPr>
                <a:spLocks noChangeShapeType="1"/>
              </p:cNvSpPr>
              <p:nvPr/>
            </p:nvSpPr>
            <p:spPr bwMode="auto">
              <a:xfrm>
                <a:off x="386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65" name="Line 45"/>
              <p:cNvSpPr>
                <a:spLocks noChangeShapeType="1"/>
              </p:cNvSpPr>
              <p:nvPr/>
            </p:nvSpPr>
            <p:spPr bwMode="auto">
              <a:xfrm>
                <a:off x="421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0766" name="Group 46"/>
          <p:cNvGrpSpPr>
            <a:grpSpLocks/>
          </p:cNvGrpSpPr>
          <p:nvPr/>
        </p:nvGrpSpPr>
        <p:grpSpPr bwMode="auto">
          <a:xfrm rot="-3073445">
            <a:off x="2824162" y="-285750"/>
            <a:ext cx="4608513" cy="1690688"/>
            <a:chOff x="2422" y="2972"/>
            <a:chExt cx="2903" cy="1065"/>
          </a:xfrm>
        </p:grpSpPr>
        <p:sp>
          <p:nvSpPr>
            <p:cNvPr id="30767" name="Rectangle 47"/>
            <p:cNvSpPr>
              <a:spLocks noChangeArrowheads="1"/>
            </p:cNvSpPr>
            <p:nvPr/>
          </p:nvSpPr>
          <p:spPr bwMode="auto">
            <a:xfrm rot="-1139775">
              <a:off x="3068" y="334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8" name="AutoShape 48"/>
            <p:cNvSpPr>
              <a:spLocks noChangeArrowheads="1"/>
            </p:cNvSpPr>
            <p:nvPr/>
          </p:nvSpPr>
          <p:spPr bwMode="auto">
            <a:xfrm rot="15141775">
              <a:off x="2687" y="3552"/>
              <a:ext cx="220" cy="749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9" name="AutoShape 49"/>
            <p:cNvSpPr>
              <a:spLocks noChangeArrowheads="1"/>
            </p:cNvSpPr>
            <p:nvPr/>
          </p:nvSpPr>
          <p:spPr bwMode="auto">
            <a:xfrm rot="15141775">
              <a:off x="2557" y="3846"/>
              <a:ext cx="84" cy="2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0" name="Rectangle 50"/>
            <p:cNvSpPr>
              <a:spLocks noChangeArrowheads="1"/>
            </p:cNvSpPr>
            <p:nvPr/>
          </p:nvSpPr>
          <p:spPr bwMode="auto">
            <a:xfrm rot="-1139775">
              <a:off x="3114" y="3487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1" name="Rectangle 51"/>
            <p:cNvSpPr>
              <a:spLocks noChangeArrowheads="1"/>
            </p:cNvSpPr>
            <p:nvPr/>
          </p:nvSpPr>
          <p:spPr bwMode="auto">
            <a:xfrm rot="-1139775">
              <a:off x="3094" y="341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2" name="Oval 52"/>
            <p:cNvSpPr>
              <a:spLocks noChangeArrowheads="1"/>
            </p:cNvSpPr>
            <p:nvPr/>
          </p:nvSpPr>
          <p:spPr bwMode="auto">
            <a:xfrm rot="-1340991">
              <a:off x="5199" y="2972"/>
              <a:ext cx="100" cy="23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3" name="Oval 53"/>
            <p:cNvSpPr>
              <a:spLocks noChangeArrowheads="1"/>
            </p:cNvSpPr>
            <p:nvPr/>
          </p:nvSpPr>
          <p:spPr bwMode="auto">
            <a:xfrm flipH="1">
              <a:off x="5226" y="306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0774" name="Group 54"/>
          <p:cNvGrpSpPr>
            <a:grpSpLocks/>
          </p:cNvGrpSpPr>
          <p:nvPr/>
        </p:nvGrpSpPr>
        <p:grpSpPr bwMode="auto">
          <a:xfrm rot="1874078">
            <a:off x="2408238" y="3694113"/>
            <a:ext cx="6248400" cy="609600"/>
            <a:chOff x="528" y="2544"/>
            <a:chExt cx="3936" cy="384"/>
          </a:xfrm>
        </p:grpSpPr>
        <p:sp>
          <p:nvSpPr>
            <p:cNvPr id="30775" name="Rectangle 55"/>
            <p:cNvSpPr>
              <a:spLocks noChangeArrowheads="1"/>
            </p:cNvSpPr>
            <p:nvPr/>
          </p:nvSpPr>
          <p:spPr bwMode="auto">
            <a:xfrm>
              <a:off x="528" y="2544"/>
              <a:ext cx="39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0" anchor="ctr"/>
            <a:lstStyle/>
            <a:p>
              <a:pPr>
                <a:spcBef>
                  <a:spcPct val="50000"/>
                </a:spcBef>
              </a:pPr>
              <a:r>
                <a:rPr lang="en-US"/>
                <a:t>0 </a:t>
              </a:r>
              <a:r>
                <a:rPr lang="en-US" b="1">
                  <a:solidFill>
                    <a:srgbClr val="0000CC"/>
                  </a:solidFill>
                </a:rPr>
                <a:t>cm</a:t>
              </a:r>
              <a:r>
                <a:rPr lang="en-US"/>
                <a:t> 1       2       3       4       5       6       7       8       9       10</a:t>
              </a:r>
            </a:p>
          </p:txBody>
        </p:sp>
        <p:grpSp>
          <p:nvGrpSpPr>
            <p:cNvPr id="30776" name="Group 56"/>
            <p:cNvGrpSpPr>
              <a:grpSpLocks/>
            </p:cNvGrpSpPr>
            <p:nvPr/>
          </p:nvGrpSpPr>
          <p:grpSpPr bwMode="auto">
            <a:xfrm>
              <a:off x="637" y="2544"/>
              <a:ext cx="3574" cy="96"/>
              <a:chOff x="637" y="2544"/>
              <a:chExt cx="3574" cy="144"/>
            </a:xfrm>
          </p:grpSpPr>
          <p:sp>
            <p:nvSpPr>
              <p:cNvPr id="30777" name="Line 57"/>
              <p:cNvSpPr>
                <a:spLocks noChangeShapeType="1"/>
              </p:cNvSpPr>
              <p:nvPr/>
            </p:nvSpPr>
            <p:spPr bwMode="auto">
              <a:xfrm>
                <a:off x="637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8" name="Line 58"/>
              <p:cNvSpPr>
                <a:spLocks noChangeShapeType="1"/>
              </p:cNvSpPr>
              <p:nvPr/>
            </p:nvSpPr>
            <p:spPr bwMode="auto">
              <a:xfrm>
                <a:off x="995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79" name="Line 59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0" name="Line 60"/>
              <p:cNvSpPr>
                <a:spLocks noChangeShapeType="1"/>
              </p:cNvSpPr>
              <p:nvPr/>
            </p:nvSpPr>
            <p:spPr bwMode="auto">
              <a:xfrm>
                <a:off x="170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1" name="Line 61"/>
              <p:cNvSpPr>
                <a:spLocks noChangeShapeType="1"/>
              </p:cNvSpPr>
              <p:nvPr/>
            </p:nvSpPr>
            <p:spPr bwMode="auto">
              <a:xfrm>
                <a:off x="208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2" name="Line 62"/>
              <p:cNvSpPr>
                <a:spLocks noChangeShapeType="1"/>
              </p:cNvSpPr>
              <p:nvPr/>
            </p:nvSpPr>
            <p:spPr bwMode="auto">
              <a:xfrm>
                <a:off x="2439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3" name="Line 63"/>
              <p:cNvSpPr>
                <a:spLocks noChangeShapeType="1"/>
              </p:cNvSpPr>
              <p:nvPr/>
            </p:nvSpPr>
            <p:spPr bwMode="auto">
              <a:xfrm>
                <a:off x="2788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4" name="Line 64"/>
              <p:cNvSpPr>
                <a:spLocks noChangeShapeType="1"/>
              </p:cNvSpPr>
              <p:nvPr/>
            </p:nvSpPr>
            <p:spPr bwMode="auto">
              <a:xfrm>
                <a:off x="314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5" name="Line 65"/>
              <p:cNvSpPr>
                <a:spLocks noChangeShapeType="1"/>
              </p:cNvSpPr>
              <p:nvPr/>
            </p:nvSpPr>
            <p:spPr bwMode="auto">
              <a:xfrm>
                <a:off x="350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6" name="Line 66"/>
              <p:cNvSpPr>
                <a:spLocks noChangeShapeType="1"/>
              </p:cNvSpPr>
              <p:nvPr/>
            </p:nvSpPr>
            <p:spPr bwMode="auto">
              <a:xfrm>
                <a:off x="386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87" name="Line 67"/>
              <p:cNvSpPr>
                <a:spLocks noChangeShapeType="1"/>
              </p:cNvSpPr>
              <p:nvPr/>
            </p:nvSpPr>
            <p:spPr bwMode="auto">
              <a:xfrm>
                <a:off x="421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0788" name="Group 68"/>
          <p:cNvGrpSpPr>
            <a:grpSpLocks/>
          </p:cNvGrpSpPr>
          <p:nvPr/>
        </p:nvGrpSpPr>
        <p:grpSpPr bwMode="auto">
          <a:xfrm rot="-1879720">
            <a:off x="3148013" y="5170488"/>
            <a:ext cx="6248400" cy="609600"/>
            <a:chOff x="528" y="2544"/>
            <a:chExt cx="3936" cy="384"/>
          </a:xfrm>
        </p:grpSpPr>
        <p:sp>
          <p:nvSpPr>
            <p:cNvPr id="30789" name="Rectangle 69"/>
            <p:cNvSpPr>
              <a:spLocks noChangeArrowheads="1"/>
            </p:cNvSpPr>
            <p:nvPr/>
          </p:nvSpPr>
          <p:spPr bwMode="auto">
            <a:xfrm>
              <a:off x="528" y="2544"/>
              <a:ext cx="39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0" anchor="ctr"/>
            <a:lstStyle/>
            <a:p>
              <a:pPr>
                <a:spcBef>
                  <a:spcPct val="50000"/>
                </a:spcBef>
              </a:pPr>
              <a:r>
                <a:rPr lang="en-US"/>
                <a:t>0 </a:t>
              </a:r>
              <a:r>
                <a:rPr lang="en-US" b="1">
                  <a:solidFill>
                    <a:srgbClr val="0000CC"/>
                  </a:solidFill>
                </a:rPr>
                <a:t>cm</a:t>
              </a:r>
              <a:r>
                <a:rPr lang="en-US"/>
                <a:t> 1       2       3       4       5       6       7       8       9       10</a:t>
              </a:r>
            </a:p>
          </p:txBody>
        </p:sp>
        <p:grpSp>
          <p:nvGrpSpPr>
            <p:cNvPr id="30790" name="Group 70"/>
            <p:cNvGrpSpPr>
              <a:grpSpLocks/>
            </p:cNvGrpSpPr>
            <p:nvPr/>
          </p:nvGrpSpPr>
          <p:grpSpPr bwMode="auto">
            <a:xfrm>
              <a:off x="637" y="2544"/>
              <a:ext cx="3574" cy="96"/>
              <a:chOff x="637" y="2544"/>
              <a:chExt cx="3574" cy="144"/>
            </a:xfrm>
          </p:grpSpPr>
          <p:sp>
            <p:nvSpPr>
              <p:cNvPr id="30791" name="Line 71"/>
              <p:cNvSpPr>
                <a:spLocks noChangeShapeType="1"/>
              </p:cNvSpPr>
              <p:nvPr/>
            </p:nvSpPr>
            <p:spPr bwMode="auto">
              <a:xfrm>
                <a:off x="637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2" name="Line 72"/>
              <p:cNvSpPr>
                <a:spLocks noChangeShapeType="1"/>
              </p:cNvSpPr>
              <p:nvPr/>
            </p:nvSpPr>
            <p:spPr bwMode="auto">
              <a:xfrm>
                <a:off x="995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3" name="Line 73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4" name="Line 74"/>
              <p:cNvSpPr>
                <a:spLocks noChangeShapeType="1"/>
              </p:cNvSpPr>
              <p:nvPr/>
            </p:nvSpPr>
            <p:spPr bwMode="auto">
              <a:xfrm>
                <a:off x="170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5" name="Line 75"/>
              <p:cNvSpPr>
                <a:spLocks noChangeShapeType="1"/>
              </p:cNvSpPr>
              <p:nvPr/>
            </p:nvSpPr>
            <p:spPr bwMode="auto">
              <a:xfrm>
                <a:off x="208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6" name="Line 76"/>
              <p:cNvSpPr>
                <a:spLocks noChangeShapeType="1"/>
              </p:cNvSpPr>
              <p:nvPr/>
            </p:nvSpPr>
            <p:spPr bwMode="auto">
              <a:xfrm>
                <a:off x="2439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7" name="Line 77"/>
              <p:cNvSpPr>
                <a:spLocks noChangeShapeType="1"/>
              </p:cNvSpPr>
              <p:nvPr/>
            </p:nvSpPr>
            <p:spPr bwMode="auto">
              <a:xfrm>
                <a:off x="2788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8" name="Line 78"/>
              <p:cNvSpPr>
                <a:spLocks noChangeShapeType="1"/>
              </p:cNvSpPr>
              <p:nvPr/>
            </p:nvSpPr>
            <p:spPr bwMode="auto">
              <a:xfrm>
                <a:off x="314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799" name="Line 79"/>
              <p:cNvSpPr>
                <a:spLocks noChangeShapeType="1"/>
              </p:cNvSpPr>
              <p:nvPr/>
            </p:nvSpPr>
            <p:spPr bwMode="auto">
              <a:xfrm>
                <a:off x="350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0" name="Line 80"/>
              <p:cNvSpPr>
                <a:spLocks noChangeShapeType="1"/>
              </p:cNvSpPr>
              <p:nvPr/>
            </p:nvSpPr>
            <p:spPr bwMode="auto">
              <a:xfrm>
                <a:off x="386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01" name="Line 81"/>
              <p:cNvSpPr>
                <a:spLocks noChangeShapeType="1"/>
              </p:cNvSpPr>
              <p:nvPr/>
            </p:nvSpPr>
            <p:spPr bwMode="auto">
              <a:xfrm>
                <a:off x="421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30802" name="Group 82"/>
          <p:cNvGrpSpPr>
            <a:grpSpLocks/>
          </p:cNvGrpSpPr>
          <p:nvPr/>
        </p:nvGrpSpPr>
        <p:grpSpPr bwMode="auto">
          <a:xfrm rot="-3073445">
            <a:off x="2790826" y="3143250"/>
            <a:ext cx="4608512" cy="1690687"/>
            <a:chOff x="2422" y="2972"/>
            <a:chExt cx="2903" cy="1065"/>
          </a:xfrm>
        </p:grpSpPr>
        <p:sp>
          <p:nvSpPr>
            <p:cNvPr id="30803" name="Rectangle 83"/>
            <p:cNvSpPr>
              <a:spLocks noChangeArrowheads="1"/>
            </p:cNvSpPr>
            <p:nvPr/>
          </p:nvSpPr>
          <p:spPr bwMode="auto">
            <a:xfrm rot="-1139775">
              <a:off x="3068" y="334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4" name="AutoShape 84"/>
            <p:cNvSpPr>
              <a:spLocks noChangeArrowheads="1"/>
            </p:cNvSpPr>
            <p:nvPr/>
          </p:nvSpPr>
          <p:spPr bwMode="auto">
            <a:xfrm rot="15141775">
              <a:off x="2687" y="3552"/>
              <a:ext cx="220" cy="749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5" name="AutoShape 85"/>
            <p:cNvSpPr>
              <a:spLocks noChangeArrowheads="1"/>
            </p:cNvSpPr>
            <p:nvPr/>
          </p:nvSpPr>
          <p:spPr bwMode="auto">
            <a:xfrm rot="15141775">
              <a:off x="2557" y="3846"/>
              <a:ext cx="84" cy="2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6" name="Rectangle 86"/>
            <p:cNvSpPr>
              <a:spLocks noChangeArrowheads="1"/>
            </p:cNvSpPr>
            <p:nvPr/>
          </p:nvSpPr>
          <p:spPr bwMode="auto">
            <a:xfrm rot="-1139775">
              <a:off x="3114" y="3487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7" name="Rectangle 87"/>
            <p:cNvSpPr>
              <a:spLocks noChangeArrowheads="1"/>
            </p:cNvSpPr>
            <p:nvPr/>
          </p:nvSpPr>
          <p:spPr bwMode="auto">
            <a:xfrm rot="-1139775">
              <a:off x="3094" y="341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8" name="Oval 88"/>
            <p:cNvSpPr>
              <a:spLocks noChangeArrowheads="1"/>
            </p:cNvSpPr>
            <p:nvPr/>
          </p:nvSpPr>
          <p:spPr bwMode="auto">
            <a:xfrm rot="-1340991">
              <a:off x="5199" y="2972"/>
              <a:ext cx="100" cy="23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9" name="Oval 89"/>
            <p:cNvSpPr>
              <a:spLocks noChangeArrowheads="1"/>
            </p:cNvSpPr>
            <p:nvPr/>
          </p:nvSpPr>
          <p:spPr bwMode="auto">
            <a:xfrm flipH="1">
              <a:off x="5226" y="306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0810" name="Group 90"/>
          <p:cNvGrpSpPr>
            <a:grpSpLocks/>
          </p:cNvGrpSpPr>
          <p:nvPr/>
        </p:nvGrpSpPr>
        <p:grpSpPr bwMode="auto">
          <a:xfrm rot="-3073445">
            <a:off x="-57150" y="1435100"/>
            <a:ext cx="4608513" cy="1690687"/>
            <a:chOff x="2422" y="2972"/>
            <a:chExt cx="2903" cy="1065"/>
          </a:xfrm>
        </p:grpSpPr>
        <p:sp>
          <p:nvSpPr>
            <p:cNvPr id="30811" name="Rectangle 91"/>
            <p:cNvSpPr>
              <a:spLocks noChangeArrowheads="1"/>
            </p:cNvSpPr>
            <p:nvPr/>
          </p:nvSpPr>
          <p:spPr bwMode="auto">
            <a:xfrm rot="-1139775">
              <a:off x="3068" y="334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2" name="AutoShape 92"/>
            <p:cNvSpPr>
              <a:spLocks noChangeArrowheads="1"/>
            </p:cNvSpPr>
            <p:nvPr/>
          </p:nvSpPr>
          <p:spPr bwMode="auto">
            <a:xfrm rot="15141775">
              <a:off x="2687" y="3552"/>
              <a:ext cx="220" cy="749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3" name="AutoShape 93"/>
            <p:cNvSpPr>
              <a:spLocks noChangeArrowheads="1"/>
            </p:cNvSpPr>
            <p:nvPr/>
          </p:nvSpPr>
          <p:spPr bwMode="auto">
            <a:xfrm rot="15141775">
              <a:off x="2557" y="3846"/>
              <a:ext cx="84" cy="2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4" name="Rectangle 94"/>
            <p:cNvSpPr>
              <a:spLocks noChangeArrowheads="1"/>
            </p:cNvSpPr>
            <p:nvPr/>
          </p:nvSpPr>
          <p:spPr bwMode="auto">
            <a:xfrm rot="-1139775">
              <a:off x="3114" y="3487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5" name="Rectangle 95"/>
            <p:cNvSpPr>
              <a:spLocks noChangeArrowheads="1"/>
            </p:cNvSpPr>
            <p:nvPr/>
          </p:nvSpPr>
          <p:spPr bwMode="auto">
            <a:xfrm rot="-1139775">
              <a:off x="3094" y="341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6" name="Oval 96"/>
            <p:cNvSpPr>
              <a:spLocks noChangeArrowheads="1"/>
            </p:cNvSpPr>
            <p:nvPr/>
          </p:nvSpPr>
          <p:spPr bwMode="auto">
            <a:xfrm rot="-1340991">
              <a:off x="5199" y="2972"/>
              <a:ext cx="100" cy="23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7" name="Oval 97"/>
            <p:cNvSpPr>
              <a:spLocks noChangeArrowheads="1"/>
            </p:cNvSpPr>
            <p:nvPr/>
          </p:nvSpPr>
          <p:spPr bwMode="auto">
            <a:xfrm flipH="1">
              <a:off x="5226" y="306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0818" name="Group 98"/>
          <p:cNvGrpSpPr>
            <a:grpSpLocks/>
          </p:cNvGrpSpPr>
          <p:nvPr/>
        </p:nvGrpSpPr>
        <p:grpSpPr bwMode="auto">
          <a:xfrm rot="1837601">
            <a:off x="-307975" y="5457825"/>
            <a:ext cx="6248400" cy="609600"/>
            <a:chOff x="528" y="2544"/>
            <a:chExt cx="3936" cy="384"/>
          </a:xfrm>
        </p:grpSpPr>
        <p:sp>
          <p:nvSpPr>
            <p:cNvPr id="30819" name="Rectangle 99"/>
            <p:cNvSpPr>
              <a:spLocks noChangeArrowheads="1"/>
            </p:cNvSpPr>
            <p:nvPr/>
          </p:nvSpPr>
          <p:spPr bwMode="auto">
            <a:xfrm>
              <a:off x="528" y="2544"/>
              <a:ext cx="3936" cy="3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0" anchor="ctr"/>
            <a:lstStyle/>
            <a:p>
              <a:pPr>
                <a:spcBef>
                  <a:spcPct val="50000"/>
                </a:spcBef>
              </a:pPr>
              <a:r>
                <a:rPr lang="en-US" dirty="0"/>
                <a:t>0 </a:t>
              </a:r>
              <a:r>
                <a:rPr lang="en-US" b="1" dirty="0">
                  <a:solidFill>
                    <a:srgbClr val="0000CC"/>
                  </a:solidFill>
                </a:rPr>
                <a:t>cm</a:t>
              </a:r>
              <a:r>
                <a:rPr lang="en-US" dirty="0"/>
                <a:t> 1       2       3       4       5       6       7       8       9       10</a:t>
              </a:r>
            </a:p>
          </p:txBody>
        </p:sp>
        <p:grpSp>
          <p:nvGrpSpPr>
            <p:cNvPr id="30820" name="Group 100"/>
            <p:cNvGrpSpPr>
              <a:grpSpLocks/>
            </p:cNvGrpSpPr>
            <p:nvPr/>
          </p:nvGrpSpPr>
          <p:grpSpPr bwMode="auto">
            <a:xfrm>
              <a:off x="637" y="2544"/>
              <a:ext cx="3574" cy="96"/>
              <a:chOff x="637" y="2544"/>
              <a:chExt cx="3574" cy="144"/>
            </a:xfrm>
          </p:grpSpPr>
          <p:sp>
            <p:nvSpPr>
              <p:cNvPr id="30821" name="Line 101"/>
              <p:cNvSpPr>
                <a:spLocks noChangeShapeType="1"/>
              </p:cNvSpPr>
              <p:nvPr/>
            </p:nvSpPr>
            <p:spPr bwMode="auto">
              <a:xfrm>
                <a:off x="637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2" name="Line 102"/>
              <p:cNvSpPr>
                <a:spLocks noChangeShapeType="1"/>
              </p:cNvSpPr>
              <p:nvPr/>
            </p:nvSpPr>
            <p:spPr bwMode="auto">
              <a:xfrm>
                <a:off x="995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3" name="Line 103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4" name="Line 104"/>
              <p:cNvSpPr>
                <a:spLocks noChangeShapeType="1"/>
              </p:cNvSpPr>
              <p:nvPr/>
            </p:nvSpPr>
            <p:spPr bwMode="auto">
              <a:xfrm>
                <a:off x="170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5" name="Line 105"/>
              <p:cNvSpPr>
                <a:spLocks noChangeShapeType="1"/>
              </p:cNvSpPr>
              <p:nvPr/>
            </p:nvSpPr>
            <p:spPr bwMode="auto">
              <a:xfrm>
                <a:off x="208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6" name="Line 106"/>
              <p:cNvSpPr>
                <a:spLocks noChangeShapeType="1"/>
              </p:cNvSpPr>
              <p:nvPr/>
            </p:nvSpPr>
            <p:spPr bwMode="auto">
              <a:xfrm>
                <a:off x="2439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7" name="Line 107"/>
              <p:cNvSpPr>
                <a:spLocks noChangeShapeType="1"/>
              </p:cNvSpPr>
              <p:nvPr/>
            </p:nvSpPr>
            <p:spPr bwMode="auto">
              <a:xfrm>
                <a:off x="2788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8" name="Line 108"/>
              <p:cNvSpPr>
                <a:spLocks noChangeShapeType="1"/>
              </p:cNvSpPr>
              <p:nvPr/>
            </p:nvSpPr>
            <p:spPr bwMode="auto">
              <a:xfrm>
                <a:off x="314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29" name="Line 109"/>
              <p:cNvSpPr>
                <a:spLocks noChangeShapeType="1"/>
              </p:cNvSpPr>
              <p:nvPr/>
            </p:nvSpPr>
            <p:spPr bwMode="auto">
              <a:xfrm>
                <a:off x="350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30" name="Line 110"/>
              <p:cNvSpPr>
                <a:spLocks noChangeShapeType="1"/>
              </p:cNvSpPr>
              <p:nvPr/>
            </p:nvSpPr>
            <p:spPr bwMode="auto">
              <a:xfrm>
                <a:off x="386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0831" name="Line 111"/>
              <p:cNvSpPr>
                <a:spLocks noChangeShapeType="1"/>
              </p:cNvSpPr>
              <p:nvPr/>
            </p:nvSpPr>
            <p:spPr bwMode="auto">
              <a:xfrm>
                <a:off x="421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30832" name="Text Box 112"/>
          <p:cNvSpPr txBox="1">
            <a:spLocks noChangeArrowheads="1"/>
          </p:cNvSpPr>
          <p:nvPr/>
        </p:nvSpPr>
        <p:spPr bwMode="auto">
          <a:xfrm>
            <a:off x="4170363" y="23971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4FF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30833" name="Text Box 113"/>
          <p:cNvSpPr txBox="1">
            <a:spLocks noChangeArrowheads="1"/>
          </p:cNvSpPr>
          <p:nvPr/>
        </p:nvSpPr>
        <p:spPr bwMode="auto">
          <a:xfrm>
            <a:off x="4179888" y="629285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3364FF"/>
                </a:solidFill>
                <a:latin typeface="Bernard MT Condensed" pitchFamily="18" charset="0"/>
              </a:rPr>
              <a:t>D</a:t>
            </a:r>
          </a:p>
        </p:txBody>
      </p:sp>
      <p:sp>
        <p:nvSpPr>
          <p:cNvPr id="30834" name="Text Box 114"/>
          <p:cNvSpPr txBox="1">
            <a:spLocks noChangeArrowheads="1"/>
          </p:cNvSpPr>
          <p:nvPr/>
        </p:nvSpPr>
        <p:spPr bwMode="auto">
          <a:xfrm>
            <a:off x="4284663" y="44450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Bernard MT Condensed" pitchFamily="18" charset="0"/>
              </a:rPr>
              <a:t>o</a:t>
            </a:r>
          </a:p>
        </p:txBody>
      </p:sp>
      <p:sp>
        <p:nvSpPr>
          <p:cNvPr id="30835" name="Line 115"/>
          <p:cNvSpPr>
            <a:spLocks noChangeShapeType="1"/>
          </p:cNvSpPr>
          <p:nvPr/>
        </p:nvSpPr>
        <p:spPr bwMode="auto">
          <a:xfrm>
            <a:off x="4325938" y="4391025"/>
            <a:ext cx="238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836" name="Line 116"/>
          <p:cNvSpPr>
            <a:spLocks noChangeShapeType="1"/>
          </p:cNvSpPr>
          <p:nvPr/>
        </p:nvSpPr>
        <p:spPr bwMode="auto">
          <a:xfrm>
            <a:off x="4551363" y="4391025"/>
            <a:ext cx="0" cy="176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6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3125 -0.24005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20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6 0.00903 L 0.29601 0.2574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1240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30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0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29965 -0.24259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30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1213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30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62 L 0.30434 0.25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30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12407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4" dur="500"/>
                                        <p:tgtEl>
                                          <p:spTgt spid="30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7" dur="500"/>
                                        <p:tgtEl>
                                          <p:spTgt spid="30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 animBg="1"/>
      <p:bldP spid="30741" grpId="0" animBg="1"/>
      <p:bldP spid="30742" grpId="0" animBg="1"/>
      <p:bldP spid="307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23" name="AutoShape 59"/>
          <p:cNvSpPr>
            <a:spLocks noChangeArrowheads="1"/>
          </p:cNvSpPr>
          <p:nvPr/>
        </p:nvSpPr>
        <p:spPr bwMode="auto">
          <a:xfrm>
            <a:off x="4419600" y="2819400"/>
            <a:ext cx="4267200" cy="365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1701" name="Rectangle 37"/>
          <p:cNvSpPr>
            <a:spLocks noChangeArrowheads="1"/>
          </p:cNvSpPr>
          <p:nvPr/>
        </p:nvSpPr>
        <p:spPr bwMode="auto">
          <a:xfrm>
            <a:off x="1447800" y="5562600"/>
            <a:ext cx="22098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1700" name="Rectangle 36"/>
          <p:cNvSpPr>
            <a:spLocks noChangeArrowheads="1"/>
          </p:cNvSpPr>
          <p:nvPr/>
        </p:nvSpPr>
        <p:spPr bwMode="auto">
          <a:xfrm>
            <a:off x="1447800" y="4752975"/>
            <a:ext cx="22098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1699" name="Rectangle 35"/>
          <p:cNvSpPr>
            <a:spLocks noChangeArrowheads="1"/>
          </p:cNvSpPr>
          <p:nvPr/>
        </p:nvSpPr>
        <p:spPr bwMode="auto">
          <a:xfrm>
            <a:off x="1447800" y="3943350"/>
            <a:ext cx="2209800" cy="609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1697" name="Rectangle 33"/>
          <p:cNvSpPr>
            <a:spLocks noChangeArrowheads="1"/>
          </p:cNvSpPr>
          <p:nvPr/>
        </p:nvSpPr>
        <p:spPr bwMode="auto">
          <a:xfrm>
            <a:off x="1447800" y="3209925"/>
            <a:ext cx="22098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185738" y="273050"/>
            <a:ext cx="8763000" cy="2235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  <a:cs typeface="Times New Roman" pitchFamily="18" charset="0"/>
              </a:rPr>
              <a:t>  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Cho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nh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thoi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 MNPQ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cã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 : 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	MP = 10 cm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	NQ = 8 cm</a:t>
            </a:r>
          </a:p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  C¹nh MN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b»ng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gi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¸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trÞ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nµo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d­ưíi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.VnArial" pitchFamily="34" charset="0"/>
                <a:cs typeface="Times New Roman" pitchFamily="18" charset="0"/>
              </a:rPr>
              <a:t>®©y ? </a:t>
            </a: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447800" y="3209925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tx2"/>
                </a:solidFill>
                <a:latin typeface="VNI-Helve" pitchFamily="2" charset="0"/>
              </a:rPr>
              <a:t>A.</a:t>
            </a:r>
            <a:r>
              <a:rPr lang="en-US" sz="2600">
                <a:solidFill>
                  <a:srgbClr val="FF0000"/>
                </a:solidFill>
                <a:latin typeface="VNI-Helve" pitchFamily="2" charset="0"/>
              </a:rPr>
              <a:t>  6 cm</a:t>
            </a:r>
          </a:p>
        </p:txBody>
      </p:sp>
      <p:grpSp>
        <p:nvGrpSpPr>
          <p:cNvPr id="241698" name="Group 34"/>
          <p:cNvGrpSpPr>
            <a:grpSpLocks/>
          </p:cNvGrpSpPr>
          <p:nvPr/>
        </p:nvGrpSpPr>
        <p:grpSpPr bwMode="auto">
          <a:xfrm>
            <a:off x="1452563" y="4000500"/>
            <a:ext cx="2438400" cy="488950"/>
            <a:chOff x="912" y="1996"/>
            <a:chExt cx="1536" cy="308"/>
          </a:xfrm>
        </p:grpSpPr>
        <p:sp>
          <p:nvSpPr>
            <p:cNvPr id="241682" name="Text Box 18"/>
            <p:cNvSpPr txBox="1">
              <a:spLocks noChangeArrowheads="1"/>
            </p:cNvSpPr>
            <p:nvPr/>
          </p:nvSpPr>
          <p:spPr bwMode="auto">
            <a:xfrm>
              <a:off x="912" y="1996"/>
              <a:ext cx="1536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>
                  <a:solidFill>
                    <a:schemeClr val="tx2"/>
                  </a:solidFill>
                  <a:latin typeface="VNI-Helve" pitchFamily="2" charset="0"/>
                </a:rPr>
                <a:t>B.</a:t>
              </a:r>
              <a:r>
                <a:rPr lang="en-US" sz="2600">
                  <a:solidFill>
                    <a:srgbClr val="FF0000"/>
                  </a:solidFill>
                  <a:latin typeface="VNI-Helve" pitchFamily="2" charset="0"/>
                </a:rPr>
                <a:t>    41 cm</a:t>
              </a:r>
            </a:p>
          </p:txBody>
        </p:sp>
        <p:sp>
          <p:nvSpPr>
            <p:cNvPr id="241689" name="Freeform 25"/>
            <p:cNvSpPr>
              <a:spLocks/>
            </p:cNvSpPr>
            <p:nvPr/>
          </p:nvSpPr>
          <p:spPr bwMode="auto">
            <a:xfrm>
              <a:off x="1264" y="2016"/>
              <a:ext cx="368" cy="265"/>
            </a:xfrm>
            <a:custGeom>
              <a:avLst/>
              <a:gdLst>
                <a:gd name="T0" fmla="*/ 0 w 1259"/>
                <a:gd name="T1" fmla="*/ 487 h 727"/>
                <a:gd name="T2" fmla="*/ 115 w 1259"/>
                <a:gd name="T3" fmla="*/ 437 h 727"/>
                <a:gd name="T4" fmla="*/ 299 w 1259"/>
                <a:gd name="T5" fmla="*/ 655 h 727"/>
                <a:gd name="T6" fmla="*/ 504 w 1259"/>
                <a:gd name="T7" fmla="*/ 0 h 727"/>
                <a:gd name="T8" fmla="*/ 1259 w 1259"/>
                <a:gd name="T9" fmla="*/ 0 h 727"/>
                <a:gd name="T10" fmla="*/ 1259 w 1259"/>
                <a:gd name="T11" fmla="*/ 41 h 727"/>
                <a:gd name="T12" fmla="*/ 533 w 1259"/>
                <a:gd name="T13" fmla="*/ 41 h 727"/>
                <a:gd name="T14" fmla="*/ 319 w 1259"/>
                <a:gd name="T15" fmla="*/ 727 h 727"/>
                <a:gd name="T16" fmla="*/ 276 w 1259"/>
                <a:gd name="T17" fmla="*/ 727 h 727"/>
                <a:gd name="T18" fmla="*/ 73 w 1259"/>
                <a:gd name="T19" fmla="*/ 487 h 727"/>
                <a:gd name="T20" fmla="*/ 11 w 1259"/>
                <a:gd name="T21" fmla="*/ 513 h 727"/>
                <a:gd name="T22" fmla="*/ 0 w 1259"/>
                <a:gd name="T23" fmla="*/ 487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59" h="727">
                  <a:moveTo>
                    <a:pt x="0" y="487"/>
                  </a:moveTo>
                  <a:lnTo>
                    <a:pt x="115" y="437"/>
                  </a:lnTo>
                  <a:lnTo>
                    <a:pt x="299" y="655"/>
                  </a:lnTo>
                  <a:lnTo>
                    <a:pt x="504" y="0"/>
                  </a:lnTo>
                  <a:lnTo>
                    <a:pt x="1259" y="0"/>
                  </a:lnTo>
                  <a:lnTo>
                    <a:pt x="1259" y="41"/>
                  </a:lnTo>
                  <a:lnTo>
                    <a:pt x="533" y="41"/>
                  </a:lnTo>
                  <a:lnTo>
                    <a:pt x="319" y="727"/>
                  </a:lnTo>
                  <a:lnTo>
                    <a:pt x="276" y="727"/>
                  </a:lnTo>
                  <a:lnTo>
                    <a:pt x="73" y="487"/>
                  </a:lnTo>
                  <a:lnTo>
                    <a:pt x="11" y="513"/>
                  </a:lnTo>
                  <a:lnTo>
                    <a:pt x="0" y="48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41693" name="Text Box 29"/>
          <p:cNvSpPr txBox="1">
            <a:spLocks noChangeArrowheads="1"/>
          </p:cNvSpPr>
          <p:nvPr/>
        </p:nvSpPr>
        <p:spPr bwMode="auto">
          <a:xfrm>
            <a:off x="1447800" y="483870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tx2"/>
                </a:solidFill>
                <a:latin typeface="VNI-Helve" pitchFamily="2" charset="0"/>
              </a:rPr>
              <a:t>C.</a:t>
            </a:r>
            <a:r>
              <a:rPr lang="en-US" sz="2600">
                <a:solidFill>
                  <a:srgbClr val="FF0000"/>
                </a:solidFill>
                <a:latin typeface="VNI-Helve" pitchFamily="2" charset="0"/>
              </a:rPr>
              <a:t>     164 cm</a:t>
            </a:r>
          </a:p>
        </p:txBody>
      </p:sp>
      <p:sp>
        <p:nvSpPr>
          <p:cNvPr id="241694" name="Freeform 30"/>
          <p:cNvSpPr>
            <a:spLocks/>
          </p:cNvSpPr>
          <p:nvPr/>
        </p:nvSpPr>
        <p:spPr bwMode="auto">
          <a:xfrm>
            <a:off x="2006600" y="4860925"/>
            <a:ext cx="965200" cy="420688"/>
          </a:xfrm>
          <a:custGeom>
            <a:avLst/>
            <a:gdLst>
              <a:gd name="T0" fmla="*/ 0 w 1259"/>
              <a:gd name="T1" fmla="*/ 487 h 727"/>
              <a:gd name="T2" fmla="*/ 115 w 1259"/>
              <a:gd name="T3" fmla="*/ 437 h 727"/>
              <a:gd name="T4" fmla="*/ 299 w 1259"/>
              <a:gd name="T5" fmla="*/ 655 h 727"/>
              <a:gd name="T6" fmla="*/ 504 w 1259"/>
              <a:gd name="T7" fmla="*/ 0 h 727"/>
              <a:gd name="T8" fmla="*/ 1259 w 1259"/>
              <a:gd name="T9" fmla="*/ 0 h 727"/>
              <a:gd name="T10" fmla="*/ 1259 w 1259"/>
              <a:gd name="T11" fmla="*/ 41 h 727"/>
              <a:gd name="T12" fmla="*/ 533 w 1259"/>
              <a:gd name="T13" fmla="*/ 41 h 727"/>
              <a:gd name="T14" fmla="*/ 319 w 1259"/>
              <a:gd name="T15" fmla="*/ 727 h 727"/>
              <a:gd name="T16" fmla="*/ 276 w 1259"/>
              <a:gd name="T17" fmla="*/ 727 h 727"/>
              <a:gd name="T18" fmla="*/ 73 w 1259"/>
              <a:gd name="T19" fmla="*/ 487 h 727"/>
              <a:gd name="T20" fmla="*/ 11 w 1259"/>
              <a:gd name="T21" fmla="*/ 513 h 727"/>
              <a:gd name="T22" fmla="*/ 0 w 1259"/>
              <a:gd name="T23" fmla="*/ 487 h 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59" h="727">
                <a:moveTo>
                  <a:pt x="0" y="487"/>
                </a:moveTo>
                <a:lnTo>
                  <a:pt x="115" y="437"/>
                </a:lnTo>
                <a:lnTo>
                  <a:pt x="299" y="655"/>
                </a:lnTo>
                <a:lnTo>
                  <a:pt x="504" y="0"/>
                </a:lnTo>
                <a:lnTo>
                  <a:pt x="1259" y="0"/>
                </a:lnTo>
                <a:lnTo>
                  <a:pt x="1259" y="41"/>
                </a:lnTo>
                <a:lnTo>
                  <a:pt x="533" y="41"/>
                </a:lnTo>
                <a:lnTo>
                  <a:pt x="319" y="727"/>
                </a:lnTo>
                <a:lnTo>
                  <a:pt x="276" y="727"/>
                </a:lnTo>
                <a:lnTo>
                  <a:pt x="73" y="487"/>
                </a:lnTo>
                <a:lnTo>
                  <a:pt x="11" y="513"/>
                </a:lnTo>
                <a:lnTo>
                  <a:pt x="0" y="48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1696" name="Text Box 32"/>
          <p:cNvSpPr txBox="1">
            <a:spLocks noChangeArrowheads="1"/>
          </p:cNvSpPr>
          <p:nvPr/>
        </p:nvSpPr>
        <p:spPr bwMode="auto">
          <a:xfrm>
            <a:off x="1447800" y="5619750"/>
            <a:ext cx="1676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chemeClr val="tx2"/>
                </a:solidFill>
                <a:latin typeface="VNI-Helve" pitchFamily="2" charset="0"/>
              </a:rPr>
              <a:t>D.</a:t>
            </a:r>
            <a:r>
              <a:rPr lang="en-US" sz="2600">
                <a:solidFill>
                  <a:srgbClr val="FF0000"/>
                </a:solidFill>
                <a:latin typeface="VNI-Helve" pitchFamily="2" charset="0"/>
              </a:rPr>
              <a:t>  9 cm</a:t>
            </a:r>
          </a:p>
        </p:txBody>
      </p:sp>
      <p:grpSp>
        <p:nvGrpSpPr>
          <p:cNvPr id="241702" name="Group 38"/>
          <p:cNvGrpSpPr>
            <a:grpSpLocks/>
          </p:cNvGrpSpPr>
          <p:nvPr/>
        </p:nvGrpSpPr>
        <p:grpSpPr bwMode="auto">
          <a:xfrm>
            <a:off x="4643438" y="3400425"/>
            <a:ext cx="3844925" cy="2674938"/>
            <a:chOff x="3168" y="636"/>
            <a:chExt cx="2422" cy="1685"/>
          </a:xfrm>
        </p:grpSpPr>
        <p:sp>
          <p:nvSpPr>
            <p:cNvPr id="241703" name="Line 39"/>
            <p:cNvSpPr>
              <a:spLocks noChangeShapeType="1"/>
            </p:cNvSpPr>
            <p:nvPr/>
          </p:nvSpPr>
          <p:spPr bwMode="auto">
            <a:xfrm flipH="1">
              <a:off x="3350" y="1475"/>
              <a:ext cx="209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04" name="Line 40"/>
            <p:cNvSpPr>
              <a:spLocks noChangeShapeType="1"/>
            </p:cNvSpPr>
            <p:nvPr/>
          </p:nvSpPr>
          <p:spPr bwMode="auto">
            <a:xfrm>
              <a:off x="4399" y="845"/>
              <a:ext cx="1050" cy="6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05" name="Line 41"/>
            <p:cNvSpPr>
              <a:spLocks noChangeShapeType="1"/>
            </p:cNvSpPr>
            <p:nvPr/>
          </p:nvSpPr>
          <p:spPr bwMode="auto">
            <a:xfrm flipH="1">
              <a:off x="4399" y="1475"/>
              <a:ext cx="1050" cy="6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06" name="Line 42"/>
            <p:cNvSpPr>
              <a:spLocks noChangeShapeType="1"/>
            </p:cNvSpPr>
            <p:nvPr/>
          </p:nvSpPr>
          <p:spPr bwMode="auto">
            <a:xfrm flipH="1" flipV="1">
              <a:off x="3350" y="1475"/>
              <a:ext cx="1049" cy="6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07" name="Line 43"/>
            <p:cNvSpPr>
              <a:spLocks noChangeShapeType="1"/>
            </p:cNvSpPr>
            <p:nvPr/>
          </p:nvSpPr>
          <p:spPr bwMode="auto">
            <a:xfrm flipV="1">
              <a:off x="3350" y="845"/>
              <a:ext cx="1049" cy="63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08" name="Line 44"/>
            <p:cNvSpPr>
              <a:spLocks noChangeShapeType="1"/>
            </p:cNvSpPr>
            <p:nvPr/>
          </p:nvSpPr>
          <p:spPr bwMode="auto">
            <a:xfrm>
              <a:off x="4399" y="845"/>
              <a:ext cx="1" cy="12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09" name="Oval 45"/>
            <p:cNvSpPr>
              <a:spLocks noChangeArrowheads="1"/>
            </p:cNvSpPr>
            <p:nvPr/>
          </p:nvSpPr>
          <p:spPr bwMode="auto">
            <a:xfrm>
              <a:off x="3338" y="1466"/>
              <a:ext cx="28" cy="2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1710" name="Rectangle 46"/>
            <p:cNvSpPr>
              <a:spLocks noChangeArrowheads="1"/>
            </p:cNvSpPr>
            <p:nvPr/>
          </p:nvSpPr>
          <p:spPr bwMode="auto">
            <a:xfrm>
              <a:off x="3168" y="1377"/>
              <a:ext cx="12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latin typeface="Tahoma" pitchFamily="34" charset="0"/>
                </a:rPr>
                <a:t>M</a:t>
              </a:r>
            </a:p>
          </p:txBody>
        </p:sp>
        <p:sp>
          <p:nvSpPr>
            <p:cNvPr id="241711" name="Oval 47"/>
            <p:cNvSpPr>
              <a:spLocks noChangeArrowheads="1"/>
            </p:cNvSpPr>
            <p:nvPr/>
          </p:nvSpPr>
          <p:spPr bwMode="auto">
            <a:xfrm>
              <a:off x="5437" y="1466"/>
              <a:ext cx="29" cy="21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1712" name="Rectangle 48"/>
            <p:cNvSpPr>
              <a:spLocks noChangeArrowheads="1"/>
            </p:cNvSpPr>
            <p:nvPr/>
          </p:nvSpPr>
          <p:spPr bwMode="auto">
            <a:xfrm>
              <a:off x="5502" y="1371"/>
              <a:ext cx="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latin typeface="Tahoma" pitchFamily="34" charset="0"/>
                </a:rPr>
                <a:t>P</a:t>
              </a:r>
            </a:p>
          </p:txBody>
        </p:sp>
        <p:sp>
          <p:nvSpPr>
            <p:cNvPr id="241713" name="Oval 49"/>
            <p:cNvSpPr>
              <a:spLocks noChangeArrowheads="1"/>
            </p:cNvSpPr>
            <p:nvPr/>
          </p:nvSpPr>
          <p:spPr bwMode="auto">
            <a:xfrm>
              <a:off x="4388" y="1466"/>
              <a:ext cx="28" cy="2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1714" name="Oval 50"/>
            <p:cNvSpPr>
              <a:spLocks noChangeArrowheads="1"/>
            </p:cNvSpPr>
            <p:nvPr/>
          </p:nvSpPr>
          <p:spPr bwMode="auto">
            <a:xfrm>
              <a:off x="4388" y="837"/>
              <a:ext cx="28" cy="21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15" name="Rectangle 51"/>
            <p:cNvSpPr>
              <a:spLocks noChangeArrowheads="1"/>
            </p:cNvSpPr>
            <p:nvPr/>
          </p:nvSpPr>
          <p:spPr bwMode="auto">
            <a:xfrm>
              <a:off x="4352" y="636"/>
              <a:ext cx="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sz="2000">
                  <a:latin typeface="Tahoma" pitchFamily="34" charset="0"/>
                </a:rPr>
                <a:t>N</a:t>
              </a:r>
            </a:p>
          </p:txBody>
        </p:sp>
        <p:sp>
          <p:nvSpPr>
            <p:cNvPr id="241716" name="Oval 52"/>
            <p:cNvSpPr>
              <a:spLocks noChangeArrowheads="1"/>
            </p:cNvSpPr>
            <p:nvPr/>
          </p:nvSpPr>
          <p:spPr bwMode="auto">
            <a:xfrm>
              <a:off x="4388" y="2096"/>
              <a:ext cx="28" cy="21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41717" name="Rectangle 53"/>
            <p:cNvSpPr>
              <a:spLocks noChangeArrowheads="1"/>
            </p:cNvSpPr>
            <p:nvPr/>
          </p:nvSpPr>
          <p:spPr bwMode="auto">
            <a:xfrm>
              <a:off x="4343" y="2129"/>
              <a:ext cx="1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latin typeface="Tahoma" pitchFamily="34" charset="0"/>
                </a:rPr>
                <a:t>Q</a:t>
              </a:r>
            </a:p>
          </p:txBody>
        </p:sp>
        <p:sp>
          <p:nvSpPr>
            <p:cNvPr id="241718" name="Line 54"/>
            <p:cNvSpPr>
              <a:spLocks noChangeShapeType="1"/>
            </p:cNvSpPr>
            <p:nvPr/>
          </p:nvSpPr>
          <p:spPr bwMode="auto">
            <a:xfrm>
              <a:off x="3855" y="1032"/>
              <a:ext cx="114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19" name="Line 55"/>
            <p:cNvSpPr>
              <a:spLocks noChangeShapeType="1"/>
            </p:cNvSpPr>
            <p:nvPr/>
          </p:nvSpPr>
          <p:spPr bwMode="auto">
            <a:xfrm>
              <a:off x="4879" y="1752"/>
              <a:ext cx="114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20" name="Line 56"/>
            <p:cNvSpPr>
              <a:spLocks noChangeShapeType="1"/>
            </p:cNvSpPr>
            <p:nvPr/>
          </p:nvSpPr>
          <p:spPr bwMode="auto">
            <a:xfrm flipH="1">
              <a:off x="3855" y="1752"/>
              <a:ext cx="114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21" name="Line 57"/>
            <p:cNvSpPr>
              <a:spLocks noChangeShapeType="1"/>
            </p:cNvSpPr>
            <p:nvPr/>
          </p:nvSpPr>
          <p:spPr bwMode="auto">
            <a:xfrm flipH="1">
              <a:off x="4841" y="1112"/>
              <a:ext cx="114" cy="1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41722" name="Text Box 58"/>
            <p:cNvSpPr txBox="1">
              <a:spLocks noChangeArrowheads="1"/>
            </p:cNvSpPr>
            <p:nvPr/>
          </p:nvSpPr>
          <p:spPr bwMode="auto">
            <a:xfrm>
              <a:off x="4383" y="1460"/>
              <a:ext cx="3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2238385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416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3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416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417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417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384300" y="2212975"/>
            <a:ext cx="1073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latin typeface=".VnArial" pitchFamily="34" charset="0"/>
              </a:rPr>
              <a:t>Tø gi¸c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054350" y="1981200"/>
            <a:ext cx="3414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.VnArial Narrow" pitchFamily="34" charset="0"/>
              </a:rPr>
              <a:t>Cã 4 c¹nh b»ng nhau</a:t>
            </a:r>
            <a:r>
              <a:rPr lang="en-US" sz="2000" b="1">
                <a:solidFill>
                  <a:srgbClr val="0000FF"/>
                </a:solidFill>
                <a:latin typeface=".VnArial Narrow" pitchFamily="34" charset="0"/>
              </a:rPr>
              <a:t>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516688" y="4160838"/>
            <a:ext cx="17446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66"/>
                </a:solidFill>
                <a:latin typeface="Times New Roman" pitchFamily="18" charset="0"/>
              </a:rPr>
              <a:t>H</a:t>
            </a:r>
            <a:r>
              <a:rPr lang="en-US" sz="2800" b="1">
                <a:solidFill>
                  <a:srgbClr val="FF0066"/>
                </a:solidFill>
              </a:rPr>
              <a:t>ình thoi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85800" y="4191000"/>
            <a:ext cx="1730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  <a:latin typeface=".VnArial" pitchFamily="34" charset="0"/>
              </a:rPr>
              <a:t>H.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B</a:t>
            </a:r>
            <a:r>
              <a:rPr lang="en-US" sz="2000" b="1">
                <a:solidFill>
                  <a:srgbClr val="0000FF"/>
                </a:solidFill>
              </a:rPr>
              <a:t>ình hành</a:t>
            </a:r>
            <a:r>
              <a:rPr lang="en-US" b="1"/>
              <a:t> 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2446338" y="3048000"/>
            <a:ext cx="341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.VnArial Narrow" pitchFamily="34" charset="0"/>
              </a:rPr>
              <a:t>Cã 2 c¹nh kÒ b»ng nhau</a:t>
            </a:r>
            <a:r>
              <a:rPr lang="en-US" sz="2000" b="1">
                <a:solidFill>
                  <a:srgbClr val="0000FF"/>
                </a:solidFill>
                <a:latin typeface=".VnArial Narrow" pitchFamily="34" charset="0"/>
              </a:rPr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446338" y="4033838"/>
            <a:ext cx="3870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.VnArial Narrow" pitchFamily="34" charset="0"/>
              </a:rPr>
              <a:t>Cã 2 ®­êng chÐo vu«ng gãc </a:t>
            </a:r>
            <a:r>
              <a:rPr lang="en-US" sz="2000" b="1">
                <a:solidFill>
                  <a:srgbClr val="0000FF"/>
                </a:solidFill>
                <a:latin typeface=".VnArial Narrow" pitchFamily="34" charset="0"/>
              </a:rPr>
              <a:t> </a:t>
            </a:r>
          </a:p>
        </p:txBody>
      </p:sp>
      <p:grpSp>
        <p:nvGrpSpPr>
          <p:cNvPr id="38923" name="Group 11"/>
          <p:cNvGrpSpPr>
            <a:grpSpLocks/>
          </p:cNvGrpSpPr>
          <p:nvPr/>
        </p:nvGrpSpPr>
        <p:grpSpPr bwMode="auto">
          <a:xfrm>
            <a:off x="965200" y="2060575"/>
            <a:ext cx="1790700" cy="646113"/>
            <a:chOff x="2259" y="995"/>
            <a:chExt cx="1579" cy="576"/>
          </a:xfrm>
        </p:grpSpPr>
        <p:grpSp>
          <p:nvGrpSpPr>
            <p:cNvPr id="14383" name="Group 12"/>
            <p:cNvGrpSpPr>
              <a:grpSpLocks/>
            </p:cNvGrpSpPr>
            <p:nvPr/>
          </p:nvGrpSpPr>
          <p:grpSpPr bwMode="auto">
            <a:xfrm>
              <a:off x="2259" y="1013"/>
              <a:ext cx="1577" cy="558"/>
              <a:chOff x="2259" y="1013"/>
              <a:chExt cx="678" cy="240"/>
            </a:xfrm>
          </p:grpSpPr>
          <p:sp>
            <p:nvSpPr>
              <p:cNvPr id="14388" name="Line 13"/>
              <p:cNvSpPr>
                <a:spLocks noChangeShapeType="1"/>
              </p:cNvSpPr>
              <p:nvPr/>
            </p:nvSpPr>
            <p:spPr bwMode="auto">
              <a:xfrm flipV="1">
                <a:off x="2259" y="1057"/>
                <a:ext cx="195" cy="19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89" name="Line 14"/>
              <p:cNvSpPr>
                <a:spLocks noChangeShapeType="1"/>
              </p:cNvSpPr>
              <p:nvPr/>
            </p:nvSpPr>
            <p:spPr bwMode="auto">
              <a:xfrm flipV="1">
                <a:off x="2447" y="1013"/>
                <a:ext cx="377" cy="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90" name="Line 15"/>
              <p:cNvSpPr>
                <a:spLocks noChangeShapeType="1"/>
              </p:cNvSpPr>
              <p:nvPr/>
            </p:nvSpPr>
            <p:spPr bwMode="auto">
              <a:xfrm>
                <a:off x="2824" y="1013"/>
                <a:ext cx="113" cy="24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91" name="Line 16"/>
              <p:cNvSpPr>
                <a:spLocks noChangeShapeType="1"/>
              </p:cNvSpPr>
              <p:nvPr/>
            </p:nvSpPr>
            <p:spPr bwMode="auto">
              <a:xfrm flipH="1">
                <a:off x="2259" y="1253"/>
                <a:ext cx="67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84" name="Oval 17"/>
            <p:cNvSpPr>
              <a:spLocks noChangeArrowheads="1"/>
            </p:cNvSpPr>
            <p:nvPr/>
          </p:nvSpPr>
          <p:spPr bwMode="auto">
            <a:xfrm>
              <a:off x="2259" y="1548"/>
              <a:ext cx="21" cy="2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85" name="Oval 18"/>
            <p:cNvSpPr>
              <a:spLocks noChangeArrowheads="1"/>
            </p:cNvSpPr>
            <p:nvPr/>
          </p:nvSpPr>
          <p:spPr bwMode="auto">
            <a:xfrm>
              <a:off x="2689" y="1108"/>
              <a:ext cx="21" cy="2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86" name="Oval 19"/>
            <p:cNvSpPr>
              <a:spLocks noChangeArrowheads="1"/>
            </p:cNvSpPr>
            <p:nvPr/>
          </p:nvSpPr>
          <p:spPr bwMode="auto">
            <a:xfrm>
              <a:off x="3817" y="1547"/>
              <a:ext cx="21" cy="2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4387" name="Oval 20"/>
            <p:cNvSpPr>
              <a:spLocks noChangeArrowheads="1"/>
            </p:cNvSpPr>
            <p:nvPr/>
          </p:nvSpPr>
          <p:spPr bwMode="auto">
            <a:xfrm>
              <a:off x="3553" y="995"/>
              <a:ext cx="21" cy="22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933" name="Group 21"/>
          <p:cNvGrpSpPr>
            <a:grpSpLocks/>
          </p:cNvGrpSpPr>
          <p:nvPr/>
        </p:nvGrpSpPr>
        <p:grpSpPr bwMode="auto">
          <a:xfrm>
            <a:off x="2617788" y="2401888"/>
            <a:ext cx="4543425" cy="1293812"/>
            <a:chOff x="1541" y="1156"/>
            <a:chExt cx="3156" cy="908"/>
          </a:xfrm>
        </p:grpSpPr>
        <p:sp>
          <p:nvSpPr>
            <p:cNvPr id="14381" name="Line 22"/>
            <p:cNvSpPr>
              <a:spLocks noChangeShapeType="1"/>
            </p:cNvSpPr>
            <p:nvPr/>
          </p:nvSpPr>
          <p:spPr bwMode="auto">
            <a:xfrm>
              <a:off x="1541" y="1156"/>
              <a:ext cx="3156" cy="0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2" name="Line 23"/>
            <p:cNvSpPr>
              <a:spLocks noChangeShapeType="1"/>
            </p:cNvSpPr>
            <p:nvPr/>
          </p:nvSpPr>
          <p:spPr bwMode="auto">
            <a:xfrm>
              <a:off x="4697" y="1156"/>
              <a:ext cx="0" cy="908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936" name="Line 24"/>
          <p:cNvSpPr>
            <a:spLocks noChangeShapeType="1"/>
          </p:cNvSpPr>
          <p:nvPr/>
        </p:nvSpPr>
        <p:spPr bwMode="auto">
          <a:xfrm>
            <a:off x="2411413" y="4445000"/>
            <a:ext cx="3717925" cy="0"/>
          </a:xfrm>
          <a:prstGeom prst="line">
            <a:avLst/>
          </a:prstGeom>
          <a:noFill/>
          <a:ln w="38100" cmpd="dbl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8937" name="Group 25"/>
          <p:cNvGrpSpPr>
            <a:grpSpLocks/>
          </p:cNvGrpSpPr>
          <p:nvPr/>
        </p:nvGrpSpPr>
        <p:grpSpPr bwMode="auto">
          <a:xfrm>
            <a:off x="1654175" y="3422650"/>
            <a:ext cx="5024438" cy="682625"/>
            <a:chOff x="872" y="1873"/>
            <a:chExt cx="3490" cy="478"/>
          </a:xfrm>
        </p:grpSpPr>
        <p:sp>
          <p:nvSpPr>
            <p:cNvPr id="14378" name="Line 26"/>
            <p:cNvSpPr>
              <a:spLocks noChangeShapeType="1"/>
            </p:cNvSpPr>
            <p:nvPr/>
          </p:nvSpPr>
          <p:spPr bwMode="auto">
            <a:xfrm>
              <a:off x="1571" y="1876"/>
              <a:ext cx="2104" cy="0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9" name="Line 27"/>
            <p:cNvSpPr>
              <a:spLocks noChangeShapeType="1"/>
            </p:cNvSpPr>
            <p:nvPr/>
          </p:nvSpPr>
          <p:spPr bwMode="auto">
            <a:xfrm>
              <a:off x="3645" y="1873"/>
              <a:ext cx="717" cy="478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80" name="Line 28"/>
            <p:cNvSpPr>
              <a:spLocks noChangeShapeType="1"/>
            </p:cNvSpPr>
            <p:nvPr/>
          </p:nvSpPr>
          <p:spPr bwMode="auto">
            <a:xfrm flipV="1">
              <a:off x="872" y="1873"/>
              <a:ext cx="696" cy="383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8941" name="Group 29"/>
          <p:cNvGrpSpPr>
            <a:grpSpLocks/>
          </p:cNvGrpSpPr>
          <p:nvPr/>
        </p:nvGrpSpPr>
        <p:grpSpPr bwMode="auto">
          <a:xfrm>
            <a:off x="1654175" y="4786313"/>
            <a:ext cx="5094288" cy="614362"/>
            <a:chOff x="872" y="2829"/>
            <a:chExt cx="3538" cy="431"/>
          </a:xfrm>
        </p:grpSpPr>
        <p:sp>
          <p:nvSpPr>
            <p:cNvPr id="14375" name="Line 30"/>
            <p:cNvSpPr>
              <a:spLocks noChangeShapeType="1"/>
            </p:cNvSpPr>
            <p:nvPr/>
          </p:nvSpPr>
          <p:spPr bwMode="auto">
            <a:xfrm>
              <a:off x="1541" y="3260"/>
              <a:ext cx="2104" cy="0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6" name="Line 31"/>
            <p:cNvSpPr>
              <a:spLocks noChangeShapeType="1"/>
            </p:cNvSpPr>
            <p:nvPr/>
          </p:nvSpPr>
          <p:spPr bwMode="auto">
            <a:xfrm>
              <a:off x="872" y="2829"/>
              <a:ext cx="669" cy="431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77" name="Line 32"/>
            <p:cNvSpPr>
              <a:spLocks noChangeShapeType="1"/>
            </p:cNvSpPr>
            <p:nvPr/>
          </p:nvSpPr>
          <p:spPr bwMode="auto">
            <a:xfrm flipV="1">
              <a:off x="3645" y="2829"/>
              <a:ext cx="765" cy="431"/>
            </a:xfrm>
            <a:prstGeom prst="line">
              <a:avLst/>
            </a:prstGeom>
            <a:noFill/>
            <a:ln w="38100" cmpd="dbl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2295525" y="4949825"/>
            <a:ext cx="3870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.VnArial Narrow" pitchFamily="34" charset="0"/>
              </a:rPr>
              <a:t>Cã 1 ®­êng chÐo lµ ®­êng ph©n gi¸c cña mét gãc </a:t>
            </a:r>
            <a:r>
              <a:rPr lang="en-US" sz="2000" b="1">
                <a:solidFill>
                  <a:srgbClr val="0000FF"/>
                </a:solidFill>
                <a:latin typeface=".VnArial Narrow" pitchFamily="34" charset="0"/>
              </a:rPr>
              <a:t> </a:t>
            </a:r>
          </a:p>
        </p:txBody>
      </p:sp>
      <p:sp>
        <p:nvSpPr>
          <p:cNvPr id="38946" name="AutoShape 34"/>
          <p:cNvSpPr>
            <a:spLocks noChangeArrowheads="1"/>
          </p:cNvSpPr>
          <p:nvPr/>
        </p:nvSpPr>
        <p:spPr bwMode="auto">
          <a:xfrm>
            <a:off x="398463" y="3968750"/>
            <a:ext cx="2341562" cy="817563"/>
          </a:xfrm>
          <a:prstGeom prst="parallelogram">
            <a:avLst>
              <a:gd name="adj" fmla="val 71602"/>
            </a:avLst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 rot="1824585">
            <a:off x="6121400" y="3689350"/>
            <a:ext cx="2560638" cy="1550988"/>
            <a:chOff x="237" y="1727"/>
            <a:chExt cx="1967" cy="1162"/>
          </a:xfrm>
        </p:grpSpPr>
        <p:grpSp>
          <p:nvGrpSpPr>
            <p:cNvPr id="14358" name="Group 36"/>
            <p:cNvGrpSpPr>
              <a:grpSpLocks/>
            </p:cNvGrpSpPr>
            <p:nvPr/>
          </p:nvGrpSpPr>
          <p:grpSpPr bwMode="auto">
            <a:xfrm>
              <a:off x="432" y="1872"/>
              <a:ext cx="1488" cy="896"/>
              <a:chOff x="3024" y="2571"/>
              <a:chExt cx="1509" cy="909"/>
            </a:xfrm>
          </p:grpSpPr>
          <p:sp>
            <p:nvSpPr>
              <p:cNvPr id="14367" name="Line 37"/>
              <p:cNvSpPr>
                <a:spLocks noChangeShapeType="1"/>
              </p:cNvSpPr>
              <p:nvPr/>
            </p:nvSpPr>
            <p:spPr bwMode="auto">
              <a:xfrm flipH="1">
                <a:off x="3024" y="2576"/>
                <a:ext cx="496" cy="88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68" name="Line 38"/>
              <p:cNvSpPr>
                <a:spLocks noChangeShapeType="1"/>
              </p:cNvSpPr>
              <p:nvPr/>
            </p:nvSpPr>
            <p:spPr bwMode="auto">
              <a:xfrm flipH="1">
                <a:off x="4029" y="2597"/>
                <a:ext cx="496" cy="87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69" name="Line 39"/>
              <p:cNvSpPr>
                <a:spLocks noChangeShapeType="1"/>
              </p:cNvSpPr>
              <p:nvPr/>
            </p:nvSpPr>
            <p:spPr bwMode="auto">
              <a:xfrm>
                <a:off x="3520" y="2576"/>
                <a:ext cx="1005" cy="2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70" name="Line 40"/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1005" cy="1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71" name="Oval 41"/>
              <p:cNvSpPr>
                <a:spLocks noChangeArrowheads="1"/>
              </p:cNvSpPr>
              <p:nvPr/>
            </p:nvSpPr>
            <p:spPr bwMode="auto">
              <a:xfrm>
                <a:off x="3514" y="2571"/>
                <a:ext cx="21" cy="2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72" name="Oval 42"/>
              <p:cNvSpPr>
                <a:spLocks noChangeArrowheads="1"/>
              </p:cNvSpPr>
              <p:nvPr/>
            </p:nvSpPr>
            <p:spPr bwMode="auto">
              <a:xfrm>
                <a:off x="3024" y="3438"/>
                <a:ext cx="21" cy="2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73" name="Oval 43"/>
              <p:cNvSpPr>
                <a:spLocks noChangeArrowheads="1"/>
              </p:cNvSpPr>
              <p:nvPr/>
            </p:nvSpPr>
            <p:spPr bwMode="auto">
              <a:xfrm>
                <a:off x="4016" y="3458"/>
                <a:ext cx="21" cy="2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374" name="Oval 44"/>
              <p:cNvSpPr>
                <a:spLocks noChangeArrowheads="1"/>
              </p:cNvSpPr>
              <p:nvPr/>
            </p:nvSpPr>
            <p:spPr bwMode="auto">
              <a:xfrm>
                <a:off x="4512" y="2590"/>
                <a:ext cx="21" cy="22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4359" name="Text Box 45"/>
            <p:cNvSpPr txBox="1">
              <a:spLocks noChangeArrowheads="1"/>
            </p:cNvSpPr>
            <p:nvPr/>
          </p:nvSpPr>
          <p:spPr bwMode="auto">
            <a:xfrm>
              <a:off x="237" y="2589"/>
              <a:ext cx="33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b="1">
                <a:solidFill>
                  <a:srgbClr val="FF0000"/>
                </a:solidFill>
                <a:latin typeface=".VnArial" pitchFamily="34" charset="0"/>
                <a:sym typeface="Symbol" pitchFamily="18" charset="2"/>
              </a:endParaRPr>
            </a:p>
          </p:txBody>
        </p:sp>
        <p:sp>
          <p:nvSpPr>
            <p:cNvPr id="14360" name="Text Box 46"/>
            <p:cNvSpPr txBox="1">
              <a:spLocks noChangeArrowheads="1"/>
            </p:cNvSpPr>
            <p:nvPr/>
          </p:nvSpPr>
          <p:spPr bwMode="auto">
            <a:xfrm>
              <a:off x="718" y="1727"/>
              <a:ext cx="336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b="1">
                <a:solidFill>
                  <a:srgbClr val="FF0000"/>
                </a:solidFill>
                <a:latin typeface=".VnArial" pitchFamily="34" charset="0"/>
                <a:sym typeface="Symbol" pitchFamily="18" charset="2"/>
              </a:endParaRPr>
            </a:p>
          </p:txBody>
        </p:sp>
        <p:sp>
          <p:nvSpPr>
            <p:cNvPr id="14361" name="Text Box 47"/>
            <p:cNvSpPr txBox="1">
              <a:spLocks noChangeArrowheads="1"/>
            </p:cNvSpPr>
            <p:nvPr/>
          </p:nvSpPr>
          <p:spPr bwMode="auto">
            <a:xfrm>
              <a:off x="1869" y="1734"/>
              <a:ext cx="335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b="1">
                <a:solidFill>
                  <a:srgbClr val="FF0000"/>
                </a:solidFill>
                <a:latin typeface=".VnArial" pitchFamily="34" charset="0"/>
                <a:sym typeface="Symbol" pitchFamily="18" charset="2"/>
              </a:endParaRPr>
            </a:p>
          </p:txBody>
        </p:sp>
        <p:sp>
          <p:nvSpPr>
            <p:cNvPr id="14362" name="Text Box 48"/>
            <p:cNvSpPr txBox="1">
              <a:spLocks noChangeArrowheads="1"/>
            </p:cNvSpPr>
            <p:nvPr/>
          </p:nvSpPr>
          <p:spPr bwMode="auto">
            <a:xfrm>
              <a:off x="1421" y="2615"/>
              <a:ext cx="337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b="1">
                <a:solidFill>
                  <a:srgbClr val="FF0000"/>
                </a:solidFill>
                <a:latin typeface=".VnArial" pitchFamily="34" charset="0"/>
                <a:sym typeface="Symbol" pitchFamily="18" charset="2"/>
              </a:endParaRPr>
            </a:p>
          </p:txBody>
        </p:sp>
        <p:sp>
          <p:nvSpPr>
            <p:cNvPr id="14363" name="Line 49"/>
            <p:cNvSpPr>
              <a:spLocks noChangeShapeType="1"/>
            </p:cNvSpPr>
            <p:nvPr/>
          </p:nvSpPr>
          <p:spPr bwMode="auto">
            <a:xfrm flipH="1">
              <a:off x="944" y="2728"/>
              <a:ext cx="48" cy="4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4" name="Line 50"/>
            <p:cNvSpPr>
              <a:spLocks noChangeShapeType="1"/>
            </p:cNvSpPr>
            <p:nvPr/>
          </p:nvSpPr>
          <p:spPr bwMode="auto">
            <a:xfrm flipH="1" flipV="1">
              <a:off x="672" y="2256"/>
              <a:ext cx="48" cy="4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5" name="Line 51"/>
            <p:cNvSpPr>
              <a:spLocks noChangeShapeType="1"/>
            </p:cNvSpPr>
            <p:nvPr/>
          </p:nvSpPr>
          <p:spPr bwMode="auto">
            <a:xfrm flipH="1">
              <a:off x="1344" y="1856"/>
              <a:ext cx="48" cy="4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4366" name="Line 52"/>
            <p:cNvSpPr>
              <a:spLocks noChangeShapeType="1"/>
            </p:cNvSpPr>
            <p:nvPr/>
          </p:nvSpPr>
          <p:spPr bwMode="auto">
            <a:xfrm flipH="1" flipV="1">
              <a:off x="1624" y="2336"/>
              <a:ext cx="48" cy="4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4352" name="AutoShape 53"/>
          <p:cNvSpPr>
            <a:spLocks noChangeArrowheads="1"/>
          </p:cNvSpPr>
          <p:nvPr/>
        </p:nvSpPr>
        <p:spPr bwMode="auto">
          <a:xfrm>
            <a:off x="0" y="762000"/>
            <a:ext cx="4800600" cy="457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 cap="sq">
            <a:solidFill>
              <a:srgbClr val="00CC00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u="sng">
                <a:solidFill>
                  <a:srgbClr val="3333FF"/>
                </a:solidFill>
              </a:rPr>
              <a:t>Dấu hiệu nhận biết:</a:t>
            </a:r>
            <a:endParaRPr lang="en-US"/>
          </a:p>
        </p:txBody>
      </p:sp>
      <p:sp>
        <p:nvSpPr>
          <p:cNvPr id="38973" name="Freeform 61"/>
          <p:cNvSpPr>
            <a:spLocks/>
          </p:cNvSpPr>
          <p:nvPr/>
        </p:nvSpPr>
        <p:spPr bwMode="auto">
          <a:xfrm>
            <a:off x="381000" y="2057400"/>
            <a:ext cx="1003300" cy="2184400"/>
          </a:xfrm>
          <a:custGeom>
            <a:avLst/>
            <a:gdLst>
              <a:gd name="T0" fmla="*/ 1003300 w 632"/>
              <a:gd name="T1" fmla="*/ 266700 h 1376"/>
              <a:gd name="T2" fmla="*/ 317500 w 632"/>
              <a:gd name="T3" fmla="*/ 266700 h 1376"/>
              <a:gd name="T4" fmla="*/ 12700 w 632"/>
              <a:gd name="T5" fmla="*/ 1866900 h 1376"/>
              <a:gd name="T6" fmla="*/ 393700 w 632"/>
              <a:gd name="T7" fmla="*/ 2171700 h 13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32" h="1376">
                <a:moveTo>
                  <a:pt x="632" y="168"/>
                </a:moveTo>
                <a:cubicBezTo>
                  <a:pt x="468" y="84"/>
                  <a:pt x="304" y="0"/>
                  <a:pt x="200" y="168"/>
                </a:cubicBezTo>
                <a:cubicBezTo>
                  <a:pt x="96" y="336"/>
                  <a:pt x="0" y="976"/>
                  <a:pt x="8" y="1176"/>
                </a:cubicBezTo>
                <a:cubicBezTo>
                  <a:pt x="16" y="1376"/>
                  <a:pt x="200" y="1336"/>
                  <a:pt x="248" y="1368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609600" y="2743200"/>
            <a:ext cx="685800" cy="119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/>
              <a:t>5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b="1" dirty="0" err="1"/>
              <a:t>dấu</a:t>
            </a:r>
            <a:endParaRPr lang="en-US" b="1" dirty="0"/>
          </a:p>
          <a:p>
            <a:pPr algn="ctr" eaLnBrk="1" hangingPunct="1">
              <a:spcBef>
                <a:spcPct val="50000"/>
              </a:spcBef>
            </a:pPr>
            <a:r>
              <a:rPr lang="en-US" b="1" dirty="0" err="1"/>
              <a:t>hiệu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97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20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  <p:bldP spid="38920" grpId="0"/>
      <p:bldP spid="38921" grpId="0"/>
      <p:bldP spid="38922" grpId="0"/>
      <p:bldP spid="38936" grpId="0" animBg="1"/>
      <p:bldP spid="38945" grpId="0"/>
      <p:bldP spid="38946" grpId="0" animBg="1"/>
      <p:bldP spid="38973" grpId="0" animBg="1"/>
      <p:bldP spid="389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1676400"/>
            <a:ext cx="215265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3. Dấu hiệu: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2209800" y="1752600"/>
            <a:ext cx="327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?3. Chứng minh dấu hiệu 3</a:t>
            </a:r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5486400" y="1981200"/>
            <a:ext cx="3073400" cy="1662113"/>
            <a:chOff x="3833" y="935"/>
            <a:chExt cx="1573" cy="834"/>
          </a:xfrm>
        </p:grpSpPr>
        <p:grpSp>
          <p:nvGrpSpPr>
            <p:cNvPr id="4107" name="Group 11"/>
            <p:cNvGrpSpPr>
              <a:grpSpLocks/>
            </p:cNvGrpSpPr>
            <p:nvPr/>
          </p:nvGrpSpPr>
          <p:grpSpPr bwMode="auto">
            <a:xfrm>
              <a:off x="3833" y="935"/>
              <a:ext cx="1573" cy="834"/>
              <a:chOff x="1563" y="2750"/>
              <a:chExt cx="1573" cy="834"/>
            </a:xfrm>
          </p:grpSpPr>
          <p:sp>
            <p:nvSpPr>
              <p:cNvPr id="4108" name="AutoShape 12"/>
              <p:cNvSpPr>
                <a:spLocks noChangeArrowheads="1"/>
              </p:cNvSpPr>
              <p:nvPr/>
            </p:nvSpPr>
            <p:spPr bwMode="auto">
              <a:xfrm>
                <a:off x="1760" y="2949"/>
                <a:ext cx="1245" cy="454"/>
              </a:xfrm>
              <a:prstGeom prst="diamond">
                <a:avLst/>
              </a:prstGeom>
              <a:noFill/>
              <a:ln w="127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4109" name="Text Box 13"/>
              <p:cNvSpPr txBox="1">
                <a:spLocks noChangeArrowheads="1"/>
              </p:cNvSpPr>
              <p:nvPr/>
            </p:nvSpPr>
            <p:spPr bwMode="auto">
              <a:xfrm>
                <a:off x="2290" y="2750"/>
                <a:ext cx="129" cy="163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B</a:t>
                </a:r>
              </a:p>
            </p:txBody>
          </p:sp>
          <p:sp>
            <p:nvSpPr>
              <p:cNvPr id="4110" name="Text Box 14"/>
              <p:cNvSpPr txBox="1">
                <a:spLocks noChangeArrowheads="1"/>
              </p:cNvSpPr>
              <p:nvPr/>
            </p:nvSpPr>
            <p:spPr bwMode="auto">
              <a:xfrm>
                <a:off x="1563" y="3044"/>
                <a:ext cx="175" cy="19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</a:t>
                </a:r>
                <a:endParaRPr lang="en-US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>
                <a:off x="2281" y="3394"/>
                <a:ext cx="129" cy="19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</a:rPr>
                  <a:t>D</a:t>
                </a:r>
              </a:p>
            </p:txBody>
          </p:sp>
          <p:sp>
            <p:nvSpPr>
              <p:cNvPr id="4112" name="Text Box 16"/>
              <p:cNvSpPr txBox="1">
                <a:spLocks noChangeArrowheads="1"/>
              </p:cNvSpPr>
              <p:nvPr/>
            </p:nvSpPr>
            <p:spPr bwMode="auto">
              <a:xfrm>
                <a:off x="2980" y="3069"/>
                <a:ext cx="156" cy="19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C</a:t>
                </a:r>
              </a:p>
            </p:txBody>
          </p:sp>
          <p:grpSp>
            <p:nvGrpSpPr>
              <p:cNvPr id="4113" name="Group 17"/>
              <p:cNvGrpSpPr>
                <a:grpSpLocks/>
              </p:cNvGrpSpPr>
              <p:nvPr/>
            </p:nvGrpSpPr>
            <p:grpSpPr bwMode="auto">
              <a:xfrm>
                <a:off x="2065" y="3031"/>
                <a:ext cx="648" cy="275"/>
                <a:chOff x="2046" y="1967"/>
                <a:chExt cx="1200" cy="816"/>
              </a:xfrm>
            </p:grpSpPr>
            <p:sp>
              <p:nvSpPr>
                <p:cNvPr id="4114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102" y="1967"/>
                  <a:ext cx="48" cy="96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15" name="Line 19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3174" y="2711"/>
                  <a:ext cx="96" cy="48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16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46" y="2687"/>
                  <a:ext cx="48" cy="96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117" name="Line 21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2022" y="2039"/>
                  <a:ext cx="96" cy="48"/>
                </a:xfrm>
                <a:prstGeom prst="line">
                  <a:avLst/>
                </a:prstGeom>
                <a:noFill/>
                <a:ln w="222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grpSp>
          <p:nvGrpSpPr>
            <p:cNvPr id="4118" name="Group 22"/>
            <p:cNvGrpSpPr>
              <a:grpSpLocks/>
            </p:cNvGrpSpPr>
            <p:nvPr/>
          </p:nvGrpSpPr>
          <p:grpSpPr bwMode="auto">
            <a:xfrm>
              <a:off x="4041" y="1135"/>
              <a:ext cx="1225" cy="453"/>
              <a:chOff x="4041" y="1135"/>
              <a:chExt cx="1225" cy="453"/>
            </a:xfrm>
          </p:grpSpPr>
          <p:sp>
            <p:nvSpPr>
              <p:cNvPr id="4119" name="Line 23"/>
              <p:cNvSpPr>
                <a:spLocks noChangeShapeType="1"/>
              </p:cNvSpPr>
              <p:nvPr/>
            </p:nvSpPr>
            <p:spPr bwMode="auto">
              <a:xfrm>
                <a:off x="4652" y="1135"/>
                <a:ext cx="0" cy="453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20" name="Line 24"/>
              <p:cNvSpPr>
                <a:spLocks noChangeShapeType="1"/>
              </p:cNvSpPr>
              <p:nvPr/>
            </p:nvSpPr>
            <p:spPr bwMode="auto">
              <a:xfrm>
                <a:off x="4041" y="1362"/>
                <a:ext cx="1225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4121" name="Group 25"/>
          <p:cNvGrpSpPr>
            <a:grpSpLocks/>
          </p:cNvGrpSpPr>
          <p:nvPr/>
        </p:nvGrpSpPr>
        <p:grpSpPr bwMode="auto">
          <a:xfrm>
            <a:off x="6705600" y="2757488"/>
            <a:ext cx="762000" cy="401637"/>
            <a:chOff x="4224" y="1008"/>
            <a:chExt cx="480" cy="253"/>
          </a:xfrm>
        </p:grpSpPr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4464" y="1017"/>
              <a:ext cx="46" cy="46"/>
            </a:xfrm>
            <a:prstGeom prst="rect">
              <a:avLst/>
            </a:prstGeom>
            <a:noFill/>
            <a:ln w="63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4123" name="Text Box 27"/>
            <p:cNvSpPr txBox="1">
              <a:spLocks noChangeArrowheads="1"/>
            </p:cNvSpPr>
            <p:nvPr/>
          </p:nvSpPr>
          <p:spPr bwMode="auto">
            <a:xfrm>
              <a:off x="4304" y="1024"/>
              <a:ext cx="181" cy="23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.VnArial Narrow" pitchFamily="34" charset="0"/>
                </a:rPr>
                <a:t>O</a:t>
              </a:r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>
              <a:off x="4656" y="1008"/>
              <a:ext cx="0" cy="9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4224" y="1008"/>
              <a:ext cx="0" cy="9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4272" y="1008"/>
              <a:ext cx="0" cy="9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4704" y="1008"/>
              <a:ext cx="0" cy="96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128" name="Group 32"/>
          <p:cNvGrpSpPr>
            <a:grpSpLocks/>
          </p:cNvGrpSpPr>
          <p:nvPr/>
        </p:nvGrpSpPr>
        <p:grpSpPr bwMode="auto">
          <a:xfrm>
            <a:off x="381000" y="2362200"/>
            <a:ext cx="3505200" cy="1055688"/>
            <a:chOff x="3991" y="1389"/>
            <a:chExt cx="1769" cy="608"/>
          </a:xfrm>
        </p:grpSpPr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3991" y="1389"/>
              <a:ext cx="1769" cy="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33400" indent="-5334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12788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.VnArial Narrow" pitchFamily="34" charset="0"/>
                </a:rPr>
                <a:t> 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GT    ABCD là hình bình hành                                                                                                   AC 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 BD                                                                               </a:t>
              </a:r>
            </a:p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sym typeface="Symbol" pitchFamily="18" charset="2"/>
                </a:rPr>
                <a:t>KL      ABCD là hình thoi</a:t>
              </a:r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4077" y="1763"/>
              <a:ext cx="129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4284" y="1507"/>
              <a:ext cx="0" cy="409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04800" y="3581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Chứng minh:</a:t>
            </a:r>
            <a:r>
              <a:rPr lang="en-US" b="1">
                <a:solidFill>
                  <a:schemeClr val="bg1"/>
                </a:solidFill>
                <a:latin typeface=".VnArial Narrow" pitchFamily="34" charset="0"/>
              </a:rPr>
              <a:t> 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133600" y="3810000"/>
            <a:ext cx="6400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Xét ∆ABC  có OA=OC  (t/c đường chéo hình bình hành )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Hay BO là  đường trung tuyến của tam giác ABC.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Theo giả thiết BO</a:t>
            </a:r>
            <a:r>
              <a:rPr lang="en-US"/>
              <a:t> </a:t>
            </a:r>
            <a:r>
              <a:rPr lang="en-US" b="1">
                <a:solidFill>
                  <a:srgbClr val="0000FF"/>
                </a:solidFill>
                <a:sym typeface="Symbol" pitchFamily="18" charset="2"/>
              </a:rPr>
              <a:t></a:t>
            </a:r>
            <a:r>
              <a:rPr lang="en-US">
                <a:sym typeface="Symbol" pitchFamily="18" charset="2"/>
              </a:rPr>
              <a:t> </a:t>
            </a:r>
            <a:r>
              <a:rPr lang="en-US" b="1">
                <a:solidFill>
                  <a:srgbClr val="0000FF"/>
                </a:solidFill>
                <a:sym typeface="Symbol" pitchFamily="18" charset="2"/>
              </a:rPr>
              <a:t>AC.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838200" y="5195888"/>
            <a:ext cx="7848600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Symbol" pitchFamily="18" charset="2"/>
              <a:buChar char="Þ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∆ABC cân taị B vì có BO vừa là đường cao vừa là đường trung tuyến).</a:t>
            </a:r>
          </a:p>
          <a:p>
            <a:pPr algn="ctr">
              <a:spcBef>
                <a:spcPct val="50000"/>
              </a:spcBef>
              <a:buFont typeface="Symbol" pitchFamily="18" charset="2"/>
              <a:buChar char="Þ"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BA = BC.</a:t>
            </a:r>
          </a:p>
        </p:txBody>
      </p:sp>
      <p:sp>
        <p:nvSpPr>
          <p:cNvPr id="4135" name="Text Box 39"/>
          <p:cNvSpPr txBox="1">
            <a:spLocks noChangeArrowheads="1"/>
          </p:cNvSpPr>
          <p:nvPr/>
        </p:nvSpPr>
        <p:spPr bwMode="auto">
          <a:xfrm>
            <a:off x="2133600" y="6019800"/>
            <a:ext cx="373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mà ABCD là hình bình hành (gt)</a:t>
            </a:r>
          </a:p>
        </p:txBody>
      </p:sp>
      <p:sp>
        <p:nvSpPr>
          <p:cNvPr id="4136" name="Text Box 40"/>
          <p:cNvSpPr txBox="1">
            <a:spLocks noChangeArrowheads="1"/>
          </p:cNvSpPr>
          <p:nvPr/>
        </p:nvSpPr>
        <p:spPr bwMode="auto">
          <a:xfrm>
            <a:off x="6096000" y="5791200"/>
            <a:ext cx="282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Vậy ABCD là hình thoi.</a:t>
            </a:r>
          </a:p>
        </p:txBody>
      </p:sp>
      <p:sp>
        <p:nvSpPr>
          <p:cNvPr id="4137" name="AutoShape 41"/>
          <p:cNvSpPr>
            <a:spLocks/>
          </p:cNvSpPr>
          <p:nvPr/>
        </p:nvSpPr>
        <p:spPr bwMode="auto">
          <a:xfrm>
            <a:off x="5715000" y="5638800"/>
            <a:ext cx="152400" cy="609600"/>
          </a:xfrm>
          <a:prstGeom prst="rightBrace">
            <a:avLst>
              <a:gd name="adj1" fmla="val 33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07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4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4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2476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5909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743200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143000"/>
            <a:ext cx="27622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57200" y="3048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Bài tập 73 – SGK tr 105:   Tìm các  hình thoi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066800"/>
            <a:ext cx="31242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14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5909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3124200" cy="221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228600"/>
            <a:ext cx="2762250" cy="210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5" name="Line 3"/>
          <p:cNvSpPr>
            <a:spLocks noChangeShapeType="1"/>
          </p:cNvSpPr>
          <p:nvPr/>
        </p:nvSpPr>
        <p:spPr bwMode="auto">
          <a:xfrm>
            <a:off x="4495800" y="533400"/>
            <a:ext cx="0" cy="624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6" name="Line 4"/>
          <p:cNvSpPr>
            <a:spLocks noChangeShapeType="1"/>
          </p:cNvSpPr>
          <p:nvPr/>
        </p:nvSpPr>
        <p:spPr bwMode="auto">
          <a:xfrm>
            <a:off x="0" y="34290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304800" y="2514600"/>
            <a:ext cx="4214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>
                <a:solidFill>
                  <a:schemeClr val="accent2"/>
                </a:solidFill>
              </a:rPr>
              <a:t>Ta có: AB=BC=CD=DA (gt)</a:t>
            </a:r>
          </a:p>
          <a:p>
            <a:pPr>
              <a:buFont typeface="Symbol" pitchFamily="18" charset="2"/>
              <a:buChar char="Þ"/>
            </a:pPr>
            <a:r>
              <a:rPr lang="en-US" sz="2000" b="1">
                <a:solidFill>
                  <a:schemeClr val="accent2"/>
                </a:solidFill>
              </a:rPr>
              <a:t> ABCD là hình thoi </a:t>
            </a:r>
            <a:r>
              <a:rPr lang="en-US" sz="2000" b="1">
                <a:solidFill>
                  <a:srgbClr val="FF0000"/>
                </a:solidFill>
              </a:rPr>
              <a:t>(Định nghĩa)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4495800" y="2209800"/>
            <a:ext cx="3867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>
                <a:solidFill>
                  <a:srgbClr val="800080"/>
                </a:solidFill>
              </a:rPr>
              <a:t>Ta có: EF=GH; EH=GF (gt)</a:t>
            </a:r>
          </a:p>
          <a:p>
            <a:pPr>
              <a:buFont typeface="Symbol" pitchFamily="18" charset="2"/>
              <a:buChar char="Þ"/>
            </a:pPr>
            <a:r>
              <a:rPr lang="en-US">
                <a:solidFill>
                  <a:srgbClr val="800080"/>
                </a:solidFill>
              </a:rPr>
              <a:t> EFGH là hình bình hành</a:t>
            </a: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rgbClr val="800080"/>
                </a:solidFill>
              </a:rPr>
              <a:t>Mà  EG là đường phân giác góc E</a:t>
            </a:r>
          </a:p>
          <a:p>
            <a:pPr>
              <a:buFont typeface="Symbol" pitchFamily="18" charset="2"/>
              <a:buNone/>
            </a:pPr>
            <a:r>
              <a:rPr lang="en-US">
                <a:solidFill>
                  <a:srgbClr val="800080"/>
                </a:solidFill>
              </a:rPr>
              <a:t>Nên EFGH là hình thoi </a:t>
            </a:r>
            <a:r>
              <a:rPr lang="en-US">
                <a:solidFill>
                  <a:srgbClr val="FF0000"/>
                </a:solidFill>
              </a:rPr>
              <a:t>( Dấu hiệu 4)</a:t>
            </a:r>
          </a:p>
          <a:p>
            <a:r>
              <a:rPr lang="en-US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457200" y="5410200"/>
            <a:ext cx="3994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b="1">
                <a:solidFill>
                  <a:srgbClr val="800080"/>
                </a:solidFill>
              </a:rPr>
              <a:t>Ta có: KIMN là hình bình hành </a:t>
            </a:r>
          </a:p>
          <a:p>
            <a:r>
              <a:rPr lang="en-US" b="1">
                <a:solidFill>
                  <a:srgbClr val="800080"/>
                </a:solidFill>
              </a:rPr>
              <a:t>(có các cạnh đối bằng nhau)</a:t>
            </a:r>
          </a:p>
          <a:p>
            <a:r>
              <a:rPr lang="en-US" b="1">
                <a:solidFill>
                  <a:srgbClr val="800080"/>
                </a:solidFill>
              </a:rPr>
              <a:t>Mà                  </a:t>
            </a:r>
          </a:p>
          <a:p>
            <a:r>
              <a:rPr lang="en-US" b="1">
                <a:solidFill>
                  <a:srgbClr val="800080"/>
                </a:solidFill>
              </a:rPr>
              <a:t>                </a:t>
            </a:r>
          </a:p>
          <a:p>
            <a:r>
              <a:rPr lang="en-US" b="1">
                <a:solidFill>
                  <a:srgbClr val="800080"/>
                </a:solidFill>
              </a:rPr>
              <a:t> nên KIMN là hình thoi </a:t>
            </a:r>
            <a:r>
              <a:rPr lang="en-US" b="1">
                <a:solidFill>
                  <a:srgbClr val="FF0000"/>
                </a:solidFill>
              </a:rPr>
              <a:t>( dấu hiệu 3)</a:t>
            </a:r>
          </a:p>
        </p:txBody>
      </p: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685800" y="5943600"/>
            <a:ext cx="1619250" cy="457200"/>
            <a:chOff x="758" y="2880"/>
            <a:chExt cx="1020" cy="288"/>
          </a:xfrm>
        </p:grpSpPr>
        <p:grpSp>
          <p:nvGrpSpPr>
            <p:cNvPr id="15371" name="Group 63"/>
            <p:cNvGrpSpPr>
              <a:grpSpLocks/>
            </p:cNvGrpSpPr>
            <p:nvPr/>
          </p:nvGrpSpPr>
          <p:grpSpPr bwMode="auto">
            <a:xfrm>
              <a:off x="1296" y="2928"/>
              <a:ext cx="144" cy="144"/>
              <a:chOff x="4440" y="3552"/>
              <a:chExt cx="144" cy="144"/>
            </a:xfrm>
          </p:grpSpPr>
          <p:sp>
            <p:nvSpPr>
              <p:cNvPr id="15372" name="Line 64"/>
              <p:cNvSpPr>
                <a:spLocks noChangeShapeType="1"/>
              </p:cNvSpPr>
              <p:nvPr/>
            </p:nvSpPr>
            <p:spPr bwMode="auto">
              <a:xfrm>
                <a:off x="4512" y="355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373" name="Line 65"/>
              <p:cNvSpPr>
                <a:spLocks noChangeShapeType="1"/>
              </p:cNvSpPr>
              <p:nvPr/>
            </p:nvSpPr>
            <p:spPr bwMode="auto">
              <a:xfrm>
                <a:off x="4440" y="3696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15374" name="Text Box 66"/>
            <p:cNvSpPr txBox="1">
              <a:spLocks noChangeArrowheads="1"/>
            </p:cNvSpPr>
            <p:nvPr/>
          </p:nvSpPr>
          <p:spPr bwMode="auto">
            <a:xfrm>
              <a:off x="758" y="2880"/>
              <a:ext cx="10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sz="2400">
                  <a:solidFill>
                    <a:srgbClr val="800080"/>
                  </a:solidFill>
                </a:rPr>
                <a:t>    IM    KN</a:t>
              </a:r>
            </a:p>
          </p:txBody>
        </p:sp>
      </p:grp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4945063" y="5851525"/>
            <a:ext cx="37417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b="1">
                <a:solidFill>
                  <a:srgbClr val="0000FF"/>
                </a:solidFill>
              </a:rPr>
              <a:t>PQRS không là hình thoi </a:t>
            </a:r>
          </a:p>
          <a:p>
            <a:r>
              <a:rPr lang="en-US" sz="2000" b="1">
                <a:solidFill>
                  <a:srgbClr val="0000FF"/>
                </a:solidFill>
              </a:rPr>
              <a:t>vì các cạnh không bằng nhau</a:t>
            </a: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2743200" cy="219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52400" y="76200"/>
            <a:ext cx="7315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Bài tập 73 – SGK tr 105:   Tìm các hình các hình thoi</a:t>
            </a:r>
          </a:p>
        </p:txBody>
      </p:sp>
    </p:spTree>
    <p:extLst>
      <p:ext uri="{BB962C8B-B14F-4D97-AF65-F5344CB8AC3E}">
        <p14:creationId xmlns:p14="http://schemas.microsoft.com/office/powerpoint/2010/main" val="185595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5" grpId="0"/>
      <p:bldP spid="4156" grpId="0"/>
      <p:bldP spid="4157" grpId="0"/>
      <p:bldP spid="41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533400"/>
            <a:ext cx="2476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81000" y="457200"/>
            <a:ext cx="5486400" cy="990600"/>
          </a:xfrm>
          <a:prstGeom prst="wedgeRectCallout">
            <a:avLst>
              <a:gd name="adj1" fmla="val 49796"/>
              <a:gd name="adj2" fmla="val 44727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CCFF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b="1">
                <a:solidFill>
                  <a:srgbClr val="0000FF"/>
                </a:solidFill>
              </a:rPr>
              <a:t> </a:t>
            </a: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Có AC = AD = BC = BD (Vì cùng bằng R) </a:t>
            </a:r>
          </a:p>
          <a:p>
            <a:r>
              <a:rPr lang="en-US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 ABCD là hình thoi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( địnhnghĩa)</a:t>
            </a:r>
          </a:p>
        </p:txBody>
      </p:sp>
    </p:spTree>
    <p:extLst>
      <p:ext uri="{BB962C8B-B14F-4D97-AF65-F5344CB8AC3E}">
        <p14:creationId xmlns:p14="http://schemas.microsoft.com/office/powerpoint/2010/main" val="316919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76200" y="0"/>
            <a:ext cx="9296400" cy="6934200"/>
            <a:chOff x="-48" y="0"/>
            <a:chExt cx="5856" cy="4368"/>
          </a:xfrm>
        </p:grpSpPr>
        <p:pic>
          <p:nvPicPr>
            <p:cNvPr id="22544" name="Picture 3" descr="ABARBLY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5"/>
              <a:ext cx="576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4" descr="ABARBLYL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69"/>
              <a:ext cx="5616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5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6" descr="WhitecornerFlow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7" descr="1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420"/>
              <a:ext cx="9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8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50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9" descr="anim1690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464" y="2128"/>
              <a:ext cx="32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0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56511">
              <a:off x="4896" y="3504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1" descr="anim1690[1][1]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008" y="2136"/>
              <a:ext cx="3216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76" name="AutoShape 12"/>
          <p:cNvSpPr>
            <a:spLocks noChangeArrowheads="1"/>
          </p:cNvSpPr>
          <p:nvPr/>
        </p:nvSpPr>
        <p:spPr bwMode="auto">
          <a:xfrm rot="10800000">
            <a:off x="1933575" y="3676650"/>
            <a:ext cx="1127125" cy="523875"/>
          </a:xfrm>
          <a:prstGeom prst="diamond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32" name="Text Box 13"/>
          <p:cNvSpPr txBox="1">
            <a:spLocks noChangeArrowheads="1"/>
          </p:cNvSpPr>
          <p:nvPr/>
        </p:nvSpPr>
        <p:spPr bwMode="auto">
          <a:xfrm>
            <a:off x="1222375" y="290512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36878" name="AutoShape 14"/>
          <p:cNvSpPr>
            <a:spLocks noChangeArrowheads="1"/>
          </p:cNvSpPr>
          <p:nvPr/>
        </p:nvSpPr>
        <p:spPr bwMode="auto">
          <a:xfrm>
            <a:off x="6384925" y="2624138"/>
            <a:ext cx="723900" cy="1295400"/>
          </a:xfrm>
          <a:prstGeom prst="diamond">
            <a:avLst/>
          </a:prstGeom>
          <a:solidFill>
            <a:srgbClr val="92D05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6879" name="AutoShape 15"/>
          <p:cNvSpPr>
            <a:spLocks noChangeArrowheads="1"/>
          </p:cNvSpPr>
          <p:nvPr/>
        </p:nvSpPr>
        <p:spPr bwMode="auto">
          <a:xfrm rot="3619953">
            <a:off x="6946900" y="2928938"/>
            <a:ext cx="723900" cy="1295400"/>
          </a:xfrm>
          <a:prstGeom prst="diamond">
            <a:avLst/>
          </a:prstGeom>
          <a:solidFill>
            <a:srgbClr val="92D05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6880" name="AutoShape 16"/>
          <p:cNvSpPr>
            <a:spLocks noChangeArrowheads="1"/>
          </p:cNvSpPr>
          <p:nvPr/>
        </p:nvSpPr>
        <p:spPr bwMode="auto">
          <a:xfrm rot="-3680076">
            <a:off x="6946900" y="3538538"/>
            <a:ext cx="723900" cy="1295400"/>
          </a:xfrm>
          <a:prstGeom prst="diamond">
            <a:avLst/>
          </a:prstGeom>
          <a:solidFill>
            <a:srgbClr val="92D05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6881" name="AutoShape 17"/>
          <p:cNvSpPr>
            <a:spLocks noChangeArrowheads="1"/>
          </p:cNvSpPr>
          <p:nvPr/>
        </p:nvSpPr>
        <p:spPr bwMode="auto">
          <a:xfrm rot="-3767350">
            <a:off x="5842000" y="2919413"/>
            <a:ext cx="723900" cy="1295400"/>
          </a:xfrm>
          <a:prstGeom prst="diamond">
            <a:avLst/>
          </a:prstGeom>
          <a:solidFill>
            <a:srgbClr val="92D05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6882" name="AutoShape 18"/>
          <p:cNvSpPr>
            <a:spLocks noChangeArrowheads="1"/>
          </p:cNvSpPr>
          <p:nvPr/>
        </p:nvSpPr>
        <p:spPr bwMode="auto">
          <a:xfrm rot="-185189">
            <a:off x="6413500" y="3862388"/>
            <a:ext cx="723900" cy="1295400"/>
          </a:xfrm>
          <a:prstGeom prst="diamond">
            <a:avLst/>
          </a:prstGeom>
          <a:solidFill>
            <a:srgbClr val="92D05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6883" name="AutoShape 19"/>
          <p:cNvSpPr>
            <a:spLocks noChangeArrowheads="1"/>
          </p:cNvSpPr>
          <p:nvPr/>
        </p:nvSpPr>
        <p:spPr bwMode="auto">
          <a:xfrm rot="3489200">
            <a:off x="5842000" y="3557588"/>
            <a:ext cx="723900" cy="1295400"/>
          </a:xfrm>
          <a:prstGeom prst="diamond">
            <a:avLst/>
          </a:prstGeom>
          <a:solidFill>
            <a:srgbClr val="92D05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6884" name="AutoShape 20"/>
          <p:cNvSpPr>
            <a:spLocks noChangeArrowheads="1"/>
          </p:cNvSpPr>
          <p:nvPr/>
        </p:nvSpPr>
        <p:spPr bwMode="auto">
          <a:xfrm rot="10800000">
            <a:off x="1222375" y="3676650"/>
            <a:ext cx="1127125" cy="523875"/>
          </a:xfrm>
          <a:prstGeom prst="diamond">
            <a:avLst/>
          </a:prstGeom>
          <a:noFill/>
          <a:ln w="2540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6885" name="AutoShape 21"/>
          <p:cNvSpPr>
            <a:spLocks noChangeArrowheads="1"/>
          </p:cNvSpPr>
          <p:nvPr/>
        </p:nvSpPr>
        <p:spPr bwMode="auto">
          <a:xfrm rot="10800000">
            <a:off x="2717800" y="3676650"/>
            <a:ext cx="1127125" cy="523875"/>
          </a:xfrm>
          <a:prstGeom prst="diamond">
            <a:avLst/>
          </a:prstGeom>
          <a:noFill/>
          <a:ln w="254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6886" name="AutoShape 22"/>
          <p:cNvSpPr>
            <a:spLocks noChangeArrowheads="1"/>
          </p:cNvSpPr>
          <p:nvPr/>
        </p:nvSpPr>
        <p:spPr bwMode="auto">
          <a:xfrm rot="10800000">
            <a:off x="3527425" y="3676650"/>
            <a:ext cx="1127125" cy="523875"/>
          </a:xfrm>
          <a:prstGeom prst="diamond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542" name="AutoShape 23" descr="Pink tissue paper"/>
          <p:cNvSpPr>
            <a:spLocks noChangeArrowheads="1"/>
          </p:cNvSpPr>
          <p:nvPr/>
        </p:nvSpPr>
        <p:spPr bwMode="auto">
          <a:xfrm>
            <a:off x="2195513" y="333375"/>
            <a:ext cx="4752975" cy="1150938"/>
          </a:xfrm>
          <a:prstGeom prst="flowChartPunchedTape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0000FF"/>
                </a:solidFill>
              </a:rPr>
              <a:t>Ai khéo tay?</a:t>
            </a:r>
          </a:p>
        </p:txBody>
      </p:sp>
      <p:sp>
        <p:nvSpPr>
          <p:cNvPr id="22543" name="AutoShape 24">
            <a:hlinkClick r:id="rId9" action="ppaction://hlinkpres?slideindex=23&amp;slidetitle=Slide 23"/>
          </p:cNvPr>
          <p:cNvSpPr>
            <a:spLocks noChangeArrowheads="1"/>
          </p:cNvSpPr>
          <p:nvPr/>
        </p:nvSpPr>
        <p:spPr bwMode="auto">
          <a:xfrm>
            <a:off x="8001000" y="61722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22472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  <p:bldP spid="36878" grpId="0" animBg="1"/>
      <p:bldP spid="36879" grpId="0" animBg="1"/>
      <p:bldP spid="36880" grpId="0" animBg="1"/>
      <p:bldP spid="36881" grpId="0" animBg="1"/>
      <p:bldP spid="36882" grpId="0" animBg="1"/>
      <p:bldP spid="36883" grpId="0" animBg="1"/>
      <p:bldP spid="36884" grpId="0" animBg="1"/>
      <p:bldP spid="36885" grpId="0" animBg="1"/>
      <p:bldP spid="368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172">
            <a:off x="4602376" y="4550370"/>
            <a:ext cx="2095249" cy="7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1847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114675"/>
            <a:ext cx="12096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695575"/>
            <a:ext cx="16573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12" name="Group 16"/>
          <p:cNvGrpSpPr>
            <a:grpSpLocks/>
          </p:cNvGrpSpPr>
          <p:nvPr/>
        </p:nvGrpSpPr>
        <p:grpSpPr bwMode="auto">
          <a:xfrm>
            <a:off x="5105400" y="2743200"/>
            <a:ext cx="1981200" cy="1295400"/>
            <a:chOff x="3216" y="1728"/>
            <a:chExt cx="1248" cy="816"/>
          </a:xfrm>
        </p:grpSpPr>
        <p:pic>
          <p:nvPicPr>
            <p:cNvPr id="23561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728"/>
              <a:ext cx="1248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2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776"/>
              <a:ext cx="1152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3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15830"/>
            <a:ext cx="2616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76143"/>
            <a:ext cx="1873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271343"/>
            <a:ext cx="30368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4928443"/>
            <a:ext cx="191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13" y="4545855"/>
            <a:ext cx="1208087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9655"/>
            <a:ext cx="3384376" cy="339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0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83F5-8B46-40F5-85FE-35DA560E35F1}" type="datetime9">
              <a:rPr lang="vi-VN"/>
              <a:pPr/>
              <a:t>03/11/2016 10:23:03 SA</a:t>
            </a:fld>
            <a:endParaRPr lang="en-US"/>
          </a:p>
        </p:txBody>
      </p:sp>
      <p:sp>
        <p:nvSpPr>
          <p:cNvPr id="2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A05CE-88D0-45B2-A675-5970B81B565B}" type="slidenum">
              <a:rPr lang="en-US"/>
              <a:pPr/>
              <a:t>19</a:t>
            </a:fld>
            <a:endParaRPr lang="en-US"/>
          </a:p>
        </p:txBody>
      </p:sp>
      <p:graphicFrame>
        <p:nvGraphicFramePr>
          <p:cNvPr id="17413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76600" y="1916113"/>
          <a:ext cx="259080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7" name="CorelDRAW" r:id="rId3" imgW="2296239" imgH="2097881" progId="CorelDRAW.Graphic.10">
                  <p:embed/>
                </p:oleObj>
              </mc:Choice>
              <mc:Fallback>
                <p:oleObj name="CorelDRAW" r:id="rId3" imgW="2296239" imgH="209788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16113"/>
                        <a:ext cx="2590800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43663" y="115888"/>
          <a:ext cx="25209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CorelDRAW" r:id="rId5" imgW="2577941" imgH="1626632" progId="CorelDRAW.Graphic.10">
                  <p:embed/>
                </p:oleObj>
              </mc:Choice>
              <mc:Fallback>
                <p:oleObj name="CorelDRAW" r:id="rId5" imgW="2577941" imgH="1626632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5888"/>
                        <a:ext cx="25209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0825" y="260350"/>
          <a:ext cx="2303463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CorelDRAW" r:id="rId7" imgW="1844754" imgH="1298972" progId="CorelDRAW.Graphic.10">
                  <p:embed/>
                </p:oleObj>
              </mc:Choice>
              <mc:Fallback>
                <p:oleObj name="CorelDRAW" r:id="rId7" imgW="1844754" imgH="1298972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2303463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95963" y="4681538"/>
          <a:ext cx="316865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0" name="CorelDRAW" r:id="rId9" imgW="3162062" imgH="1864995" progId="CorelDRAW.Graphic.10">
                  <p:embed/>
                </p:oleObj>
              </mc:Choice>
              <mc:Fallback>
                <p:oleObj name="CorelDRAW" r:id="rId9" imgW="3162062" imgH="1864995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681538"/>
                        <a:ext cx="3168650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95288" y="692150"/>
            <a:ext cx="1944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Hình chữ nhật 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 rot="2842450">
            <a:off x="2372519" y="1453356"/>
            <a:ext cx="220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4 góc bằng nhau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 rot="-1704367">
            <a:off x="2195513" y="4365625"/>
            <a:ext cx="2881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Các cạnh đối song song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948488" y="908050"/>
            <a:ext cx="1511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66FF99"/>
                </a:solidFill>
                <a:latin typeface="Times New Roman" pitchFamily="18" charset="0"/>
              </a:rPr>
              <a:t>Hình thang</a:t>
            </a:r>
            <a:r>
              <a:rPr lang="en-US" sz="2000" b="1">
                <a:latin typeface="Times New Roman" pitchFamily="18" charset="0"/>
              </a:rPr>
              <a:t> 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 rot="-1811729">
            <a:off x="4787900" y="1125538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2 cạnh song song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 rot="2470313">
            <a:off x="5724525" y="3644900"/>
            <a:ext cx="2592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4 cạnh bằng nhau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588224" y="5200744"/>
            <a:ext cx="1511498" cy="8925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66FF99"/>
                </a:solidFill>
                <a:latin typeface="Times New Roman" pitchFamily="18" charset="0"/>
              </a:rPr>
              <a:t>Hình</a:t>
            </a:r>
            <a:r>
              <a:rPr lang="en-US" sz="2600" b="1" dirty="0" smtClean="0">
                <a:solidFill>
                  <a:srgbClr val="66FF99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66FF99"/>
                </a:solidFill>
                <a:latin typeface="Times New Roman" pitchFamily="18" charset="0"/>
              </a:rPr>
              <a:t>thoi</a:t>
            </a:r>
            <a:r>
              <a:rPr lang="en-US" sz="2600" dirty="0" smtClean="0">
                <a:latin typeface="Times New Roman" pitchFamily="18" charset="0"/>
              </a:rPr>
              <a:t> </a:t>
            </a:r>
            <a:endParaRPr lang="en-US" sz="2600" dirty="0">
              <a:latin typeface="Times New Roman" pitchFamily="18" charset="0"/>
            </a:endParaRP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 flipV="1">
            <a:off x="2987675" y="5876925"/>
            <a:ext cx="2808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5076825" y="1268413"/>
            <a:ext cx="1511300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795963" y="3213100"/>
            <a:ext cx="1584325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2051050" y="4005263"/>
            <a:ext cx="2232025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 flipV="1">
            <a:off x="2555875" y="1052513"/>
            <a:ext cx="1368425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443" name="Object 35"/>
          <p:cNvGraphicFramePr>
            <a:graphicFrameLocks noChangeAspect="1"/>
          </p:cNvGraphicFramePr>
          <p:nvPr/>
        </p:nvGraphicFramePr>
        <p:xfrm>
          <a:off x="179388" y="5300663"/>
          <a:ext cx="277177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1" name="CorelDRAW" r:id="rId11" imgW="2973705" imgH="1398508" progId="CorelDRAW.Graphic.10">
                  <p:embed/>
                </p:oleObj>
              </mc:Choice>
              <mc:Fallback>
                <p:oleObj name="CorelDRAW" r:id="rId11" imgW="2973705" imgH="1398508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00663"/>
                        <a:ext cx="2771775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827088" y="5661025"/>
            <a:ext cx="1584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Hình bình hành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H="1">
            <a:off x="3635375" y="836613"/>
            <a:ext cx="2449513" cy="0"/>
          </a:xfrm>
          <a:prstGeom prst="line">
            <a:avLst/>
          </a:prstGeom>
          <a:noFill/>
          <a:ln w="57150">
            <a:solidFill>
              <a:srgbClr val="3333FF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1187450" y="2060575"/>
            <a:ext cx="0" cy="2447925"/>
          </a:xfrm>
          <a:prstGeom prst="line">
            <a:avLst/>
          </a:prstGeom>
          <a:noFill/>
          <a:ln w="57150">
            <a:solidFill>
              <a:srgbClr val="3333FF"/>
            </a:solidFill>
            <a:prstDash val="lg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52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  <p:bldP spid="17432" grpId="0"/>
      <p:bldP spid="17434" grpId="0"/>
      <p:bldP spid="17435" grpId="0"/>
      <p:bldP spid="17436" grpId="0"/>
      <p:bldP spid="17437" grpId="0"/>
      <p:bldP spid="17438" grpId="0" animBg="1"/>
      <p:bldP spid="17439" grpId="0" animBg="1"/>
      <p:bldP spid="17440" grpId="0" animBg="1"/>
      <p:bldP spid="17441" grpId="0" animBg="1"/>
      <p:bldP spid="17442" grpId="0" animBg="1"/>
      <p:bldP spid="17444" grpId="0"/>
      <p:bldP spid="17447" grpId="0" animBg="1"/>
      <p:bldP spid="174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7939" name="Picture 3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66"/>
          </a:solidFill>
        </p:spPr>
      </p:pic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685800" y="2011363"/>
            <a:ext cx="80772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NHIỆT LIỆT CHÀO MỪNG CÁC THẦY CÔ GIÁO VỀ DỰ HỘI GIẢNG</a:t>
            </a:r>
            <a:r>
              <a:rPr lang="en-US" sz="32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MÔN:TOÁN LỚP</a:t>
            </a:r>
            <a:r>
              <a:rPr lang="en-US" sz="3200" b="1" dirty="0">
                <a:solidFill>
                  <a:srgbClr val="0000FF"/>
                </a:solidFill>
                <a:latin typeface=".VnTimeH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.VnTimeH" pitchFamily="34" charset="0"/>
              </a:rPr>
              <a:t>8A1</a:t>
            </a:r>
            <a:endParaRPr lang="en-US" sz="3200" b="1" dirty="0">
              <a:solidFill>
                <a:srgbClr val="0000FF"/>
              </a:solidFill>
              <a:latin typeface=".VnTimeH" pitchFamily="34" charset="0"/>
            </a:endParaRP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86225"/>
            <a:ext cx="25146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570163" y="2133600"/>
            <a:ext cx="190500" cy="2366963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>
            <a:prstShdw prst="shdw17" dist="17961" dir="2700000">
              <a:srgbClr val="007A00"/>
            </a:prstShdw>
          </a:effectLst>
        </p:spPr>
        <p:txBody>
          <a:bodyPr wrap="none" anchor="ctr"/>
          <a:lstStyle/>
          <a:p>
            <a:endParaRPr lang="vi-VN"/>
          </a:p>
        </p:txBody>
      </p:sp>
      <p:sp>
        <p:nvSpPr>
          <p:cNvPr id="52228" name="AutoShape 4" descr="Outlined diamond"/>
          <p:cNvSpPr>
            <a:spLocks noChangeArrowheads="1"/>
          </p:cNvSpPr>
          <p:nvPr/>
        </p:nvSpPr>
        <p:spPr bwMode="auto">
          <a:xfrm>
            <a:off x="2438400" y="1600200"/>
            <a:ext cx="4433888" cy="989013"/>
          </a:xfrm>
          <a:prstGeom prst="flowChartManualInput">
            <a:avLst/>
          </a:prstGeom>
          <a:pattFill prst="openDmnd">
            <a:fgClr>
              <a:srgbClr val="FF6699"/>
            </a:fgClr>
            <a:bgClr>
              <a:schemeClr val="bg1"/>
            </a:bgClr>
          </a:pattFill>
          <a:ln w="28575" cap="sq">
            <a:solidFill>
              <a:srgbClr val="00CC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 eaLnBrk="0" hangingPunct="0"/>
            <a:r>
              <a:rPr lang="en-US" sz="4000" b="1" dirty="0">
                <a:solidFill>
                  <a:srgbClr val="250DB3"/>
                </a:solidFill>
                <a:latin typeface="Broadway" pitchFamily="82" charset="0"/>
              </a:rPr>
              <a:t>VỀ NHÀ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697163" y="2603500"/>
            <a:ext cx="42513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 dirty="0"/>
              <a:t>- </a:t>
            </a:r>
            <a:r>
              <a:rPr lang="en-US" sz="2100" b="1" dirty="0" err="1"/>
              <a:t>Học</a:t>
            </a:r>
            <a:r>
              <a:rPr lang="en-US" sz="2100" b="1" dirty="0"/>
              <a:t> </a:t>
            </a:r>
            <a:r>
              <a:rPr lang="en-US" sz="2100" b="1" dirty="0" err="1"/>
              <a:t>bài</a:t>
            </a:r>
            <a:r>
              <a:rPr lang="en-US" sz="2100" b="1" dirty="0"/>
              <a:t> </a:t>
            </a:r>
            <a:r>
              <a:rPr lang="en-US" sz="2100" b="1" dirty="0" err="1"/>
              <a:t>theo</a:t>
            </a:r>
            <a:r>
              <a:rPr lang="en-US" sz="2100" b="1" dirty="0"/>
              <a:t> </a:t>
            </a:r>
            <a:r>
              <a:rPr lang="en-US" sz="2100" b="1" dirty="0" err="1"/>
              <a:t>vở</a:t>
            </a:r>
            <a:r>
              <a:rPr lang="en-US" sz="2100" b="1" dirty="0"/>
              <a:t> </a:t>
            </a:r>
            <a:r>
              <a:rPr lang="en-US" sz="2100" b="1" dirty="0" err="1"/>
              <a:t>ghi</a:t>
            </a:r>
            <a:r>
              <a:rPr lang="en-US" sz="2100" b="1" dirty="0"/>
              <a:t> </a:t>
            </a:r>
            <a:r>
              <a:rPr lang="en-US" sz="2100" b="1" dirty="0" err="1"/>
              <a:t>và</a:t>
            </a:r>
            <a:r>
              <a:rPr lang="en-US" sz="2100" b="1" dirty="0"/>
              <a:t> SGK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743200" y="3505200"/>
            <a:ext cx="48641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 b="1"/>
              <a:t>- Làm bài tập 75 - SGK (tr. 106)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743200" y="3962400"/>
            <a:ext cx="4325938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2100" b="1" dirty="0"/>
              <a:t> </a:t>
            </a:r>
            <a:r>
              <a:rPr lang="en-US" sz="2100" b="1" dirty="0" err="1"/>
              <a:t>Xem</a:t>
            </a:r>
            <a:r>
              <a:rPr lang="en-US" sz="2100" b="1" dirty="0"/>
              <a:t> </a:t>
            </a:r>
            <a:r>
              <a:rPr lang="en-US" sz="2100" b="1" dirty="0" err="1"/>
              <a:t>trước</a:t>
            </a:r>
            <a:r>
              <a:rPr lang="en-US" sz="2100" b="1" dirty="0"/>
              <a:t> BT 76, 77, 78 </a:t>
            </a:r>
            <a:r>
              <a:rPr lang="en-US" sz="2100" b="1" dirty="0" err="1"/>
              <a:t>để</a:t>
            </a:r>
            <a:r>
              <a:rPr lang="en-US" sz="2100" b="1" dirty="0"/>
              <a:t> </a:t>
            </a:r>
            <a:r>
              <a:rPr lang="en-US" sz="2100" b="1" dirty="0" err="1"/>
              <a:t>chuẩn</a:t>
            </a:r>
            <a:r>
              <a:rPr lang="en-US" sz="2100" b="1" dirty="0"/>
              <a:t> </a:t>
            </a:r>
            <a:r>
              <a:rPr lang="en-US" sz="2100" b="1" dirty="0" err="1"/>
              <a:t>bị</a:t>
            </a:r>
            <a:r>
              <a:rPr lang="en-US" sz="2100" b="1" dirty="0"/>
              <a:t> </a:t>
            </a:r>
            <a:r>
              <a:rPr lang="en-US" sz="2100" b="1" dirty="0" err="1"/>
              <a:t>tiết</a:t>
            </a:r>
            <a:r>
              <a:rPr lang="en-US" sz="2100" b="1" dirty="0"/>
              <a:t> </a:t>
            </a:r>
            <a:r>
              <a:rPr lang="en-US" sz="2100" b="1" dirty="0" err="1"/>
              <a:t>sau</a:t>
            </a:r>
            <a:r>
              <a:rPr lang="en-US" sz="2100" b="1" dirty="0"/>
              <a:t> “</a:t>
            </a:r>
            <a:r>
              <a:rPr lang="en-US" sz="2100" b="1" dirty="0" err="1">
                <a:solidFill>
                  <a:srgbClr val="FF0000"/>
                </a:solidFill>
              </a:rPr>
              <a:t>Luyện</a:t>
            </a: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sz="2100" b="1" dirty="0" err="1">
                <a:solidFill>
                  <a:srgbClr val="FF0000"/>
                </a:solidFill>
              </a:rPr>
              <a:t>tập</a:t>
            </a:r>
            <a:r>
              <a:rPr lang="en-US" sz="2100" b="1" dirty="0"/>
              <a:t>”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43200" y="3016250"/>
            <a:ext cx="43259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sz="2100" b="1"/>
              <a:t> Hoàn thành lại các BT đã sửa</a:t>
            </a:r>
            <a:endParaRPr lang="en-US" sz="21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3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/>
      <p:bldP spid="52230" grpId="0"/>
      <p:bldP spid="52231" grpId="0"/>
      <p:bldP spid="522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vi-VN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72390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Quý thầy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, cô </a:t>
            </a:r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về dự giờ thăm lớp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2667000" y="304800"/>
            <a:ext cx="472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CHÀO</a:t>
            </a:r>
          </a:p>
        </p:txBody>
      </p:sp>
      <p:pic>
        <p:nvPicPr>
          <p:cNvPr id="5127" name="Picture 7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43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  <p:bldP spid="1024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Tam giác ABC vuông tại A. Trung tuyến AM. I là trung điểm AC. Kẻ Ax song song với BC, cắt MI tại D. </a:t>
            </a:r>
          </a:p>
          <a:p>
            <a:pPr marL="0" indent="0" algn="just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a, Chứng minh: ADCM là hình thoi.</a:t>
            </a:r>
          </a:p>
          <a:p>
            <a:pPr marL="0" indent="0" algn="just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b, Cho J là trung điểm của AM. </a:t>
            </a:r>
          </a:p>
          <a:p>
            <a:pPr marL="0" indent="0" algn="just">
              <a:buFont typeface="Arial" charset="0"/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	Chứng minh: B, J, 	D thẳng hàng.</a:t>
            </a:r>
          </a:p>
        </p:txBody>
      </p:sp>
    </p:spTree>
    <p:extLst>
      <p:ext uri="{BB962C8B-B14F-4D97-AF65-F5344CB8AC3E}">
        <p14:creationId xmlns:p14="http://schemas.microsoft.com/office/powerpoint/2010/main" val="34990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152400" y="101600"/>
            <a:ext cx="8915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>
                <a:solidFill>
                  <a:srgbClr val="FF0000"/>
                </a:solidFill>
                <a:latin typeface="VNI-Helve" pitchFamily="2" charset="0"/>
              </a:rPr>
              <a:t>Baøi taäp 73/105 SGK:</a:t>
            </a:r>
            <a:r>
              <a:rPr 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VNI-Helve" pitchFamily="2" charset="0"/>
              </a:rPr>
              <a:t> </a:t>
            </a:r>
            <a:r>
              <a:rPr lang="en-US" sz="2600" b="1">
                <a:solidFill>
                  <a:srgbClr val="FF0000"/>
                </a:solidFill>
                <a:latin typeface="VNI-Helve" pitchFamily="2" charset="0"/>
              </a:rPr>
              <a:t>Tìm caùc hình thoi treân hình sau?</a:t>
            </a:r>
          </a:p>
        </p:txBody>
      </p:sp>
      <p:pic>
        <p:nvPicPr>
          <p:cNvPr id="239654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8" y="804863"/>
            <a:ext cx="28194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5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67088"/>
            <a:ext cx="4267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56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795338"/>
            <a:ext cx="28956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59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804863"/>
            <a:ext cx="3048000" cy="21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9660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3352800"/>
            <a:ext cx="3962400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61" name="WordArt 45"/>
          <p:cNvSpPr>
            <a:spLocks noChangeArrowheads="1" noChangeShapeType="1" noTextEdit="1"/>
          </p:cNvSpPr>
          <p:nvPr/>
        </p:nvSpPr>
        <p:spPr bwMode="auto">
          <a:xfrm>
            <a:off x="228600" y="914400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239662" name="WordArt 46"/>
          <p:cNvSpPr>
            <a:spLocks noChangeArrowheads="1" noChangeShapeType="1" noTextEdit="1"/>
          </p:cNvSpPr>
          <p:nvPr/>
        </p:nvSpPr>
        <p:spPr bwMode="auto">
          <a:xfrm>
            <a:off x="3276600" y="928688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800000"/>
                </a:solidFill>
              </a:rPr>
              <a:t>2</a:t>
            </a:r>
          </a:p>
        </p:txBody>
      </p:sp>
      <p:sp>
        <p:nvSpPr>
          <p:cNvPr id="239665" name="WordArt 49"/>
          <p:cNvSpPr>
            <a:spLocks noChangeArrowheads="1" noChangeShapeType="1" noTextEdit="1"/>
          </p:cNvSpPr>
          <p:nvPr/>
        </p:nvSpPr>
        <p:spPr bwMode="auto">
          <a:xfrm>
            <a:off x="6172200" y="914400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800000"/>
                </a:solidFill>
              </a:rPr>
              <a:t>3</a:t>
            </a:r>
          </a:p>
        </p:txBody>
      </p:sp>
      <p:sp>
        <p:nvSpPr>
          <p:cNvPr id="239666" name="WordArt 50"/>
          <p:cNvSpPr>
            <a:spLocks noChangeArrowheads="1" noChangeShapeType="1" noTextEdit="1"/>
          </p:cNvSpPr>
          <p:nvPr/>
        </p:nvSpPr>
        <p:spPr bwMode="auto">
          <a:xfrm>
            <a:off x="533400" y="3505200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800000"/>
                </a:solidFill>
              </a:rPr>
              <a:t>4</a:t>
            </a:r>
          </a:p>
        </p:txBody>
      </p:sp>
      <p:sp>
        <p:nvSpPr>
          <p:cNvPr id="239667" name="WordArt 51"/>
          <p:cNvSpPr>
            <a:spLocks noChangeArrowheads="1" noChangeShapeType="1" noTextEdit="1"/>
          </p:cNvSpPr>
          <p:nvPr/>
        </p:nvSpPr>
        <p:spPr bwMode="auto">
          <a:xfrm>
            <a:off x="5181600" y="3505200"/>
            <a:ext cx="152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800000"/>
                </a:solidFill>
              </a:rPr>
              <a:t>5</a:t>
            </a:r>
          </a:p>
        </p:txBody>
      </p:sp>
      <p:sp>
        <p:nvSpPr>
          <p:cNvPr id="239670" name="AutoShape 54"/>
          <p:cNvSpPr>
            <a:spLocks noChangeArrowheads="1"/>
          </p:cNvSpPr>
          <p:nvPr/>
        </p:nvSpPr>
        <p:spPr bwMode="auto">
          <a:xfrm rot="2688729">
            <a:off x="6248400" y="2133600"/>
            <a:ext cx="609600" cy="685800"/>
          </a:xfrm>
          <a:prstGeom prst="up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28998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9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05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3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76600" y="1916113"/>
          <a:ext cx="2590800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CorelDRAW" r:id="rId3" imgW="2296239" imgH="2097881" progId="CorelDRAW.Graphic.10">
                  <p:embed/>
                </p:oleObj>
              </mc:Choice>
              <mc:Fallback>
                <p:oleObj name="CorelDRAW" r:id="rId3" imgW="2296239" imgH="2097881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916113"/>
                        <a:ext cx="2590800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443663" y="115888"/>
          <a:ext cx="252095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name="CorelDRAW" r:id="rId5" imgW="2577941" imgH="1626632" progId="CorelDRAW.Graphic.10">
                  <p:embed/>
                </p:oleObj>
              </mc:Choice>
              <mc:Fallback>
                <p:oleObj name="CorelDRAW" r:id="rId5" imgW="2577941" imgH="1626632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115888"/>
                        <a:ext cx="252095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50825" y="260350"/>
          <a:ext cx="2303463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CorelDRAW" r:id="rId7" imgW="1844754" imgH="1298972" progId="CorelDRAW.Graphic.10">
                  <p:embed/>
                </p:oleObj>
              </mc:Choice>
              <mc:Fallback>
                <p:oleObj name="CorelDRAW" r:id="rId7" imgW="1844754" imgH="1298972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60350"/>
                        <a:ext cx="2303463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6" name="Object 1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95963" y="4559300"/>
          <a:ext cx="3168650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CorelDRAW" r:id="rId9" imgW="3162062" imgH="1864995" progId="CorelDRAW.Graphic.10">
                  <p:embed/>
                </p:oleObj>
              </mc:Choice>
              <mc:Fallback>
                <p:oleObj name="CorelDRAW" r:id="rId9" imgW="3162062" imgH="1864995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559300"/>
                        <a:ext cx="3168650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95288" y="692150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FF0000"/>
                </a:solidFill>
              </a:rPr>
              <a:t>Hình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chöõ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nhaät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 rot="2842450">
            <a:off x="2372519" y="1453356"/>
            <a:ext cx="22050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4 goùc baèng nhau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 rot="-1704367">
            <a:off x="2195513" y="4365625"/>
            <a:ext cx="2881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Caùc caïnh ñoái song song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6948488" y="908050"/>
            <a:ext cx="1511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66FF99"/>
                </a:solidFill>
              </a:rPr>
              <a:t>Hình thang</a:t>
            </a:r>
            <a:r>
              <a:rPr lang="en-US" sz="2000" b="1"/>
              <a:t> </a:t>
            </a:r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 rot="-1811729">
            <a:off x="4787900" y="1125538"/>
            <a:ext cx="208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2 caïnh song song</a:t>
            </a: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 rot="2470313">
            <a:off x="5724525" y="3644900"/>
            <a:ext cx="2592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4 caïnh baèng nhau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7092950" y="5084763"/>
            <a:ext cx="7191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>
                <a:solidFill>
                  <a:srgbClr val="66FF99"/>
                </a:solidFill>
              </a:rPr>
              <a:t>?</a:t>
            </a:r>
            <a:r>
              <a:rPr lang="en-US" sz="6000"/>
              <a:t> </a:t>
            </a:r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H="1" flipV="1">
            <a:off x="2987675" y="5876925"/>
            <a:ext cx="2808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5076825" y="1268413"/>
            <a:ext cx="1511300" cy="8651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5795963" y="3213100"/>
            <a:ext cx="1584325" cy="1368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2051050" y="4005263"/>
            <a:ext cx="2232025" cy="1152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 flipH="1" flipV="1">
            <a:off x="2555875" y="1052513"/>
            <a:ext cx="1368425" cy="1512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7443" name="Object 35"/>
          <p:cNvGraphicFramePr>
            <a:graphicFrameLocks noChangeAspect="1"/>
          </p:cNvGraphicFramePr>
          <p:nvPr/>
        </p:nvGraphicFramePr>
        <p:xfrm>
          <a:off x="179388" y="5300663"/>
          <a:ext cx="2771775" cy="1303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CorelDRAW" r:id="rId11" imgW="2973705" imgH="1398508" progId="CorelDRAW.Graphic.10">
                  <p:embed/>
                </p:oleObj>
              </mc:Choice>
              <mc:Fallback>
                <p:oleObj name="CorelDRAW" r:id="rId11" imgW="2973705" imgH="1398508" progId="CorelDRAW.Graphic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300663"/>
                        <a:ext cx="2771775" cy="1303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827088" y="5661025"/>
            <a:ext cx="1584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66"/>
                </a:solidFill>
              </a:rPr>
              <a:t>Hình bình haønh</a:t>
            </a:r>
            <a:r>
              <a:rPr lang="en-US" sz="20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211638" y="5300663"/>
            <a:ext cx="647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>
                <a:solidFill>
                  <a:srgbClr val="FF0000"/>
                </a:solidFill>
              </a:rPr>
              <a:t>?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47" name="Line 39"/>
          <p:cNvSpPr>
            <a:spLocks noChangeShapeType="1"/>
          </p:cNvSpPr>
          <p:nvPr/>
        </p:nvSpPr>
        <p:spPr bwMode="auto">
          <a:xfrm flipH="1">
            <a:off x="3635375" y="836613"/>
            <a:ext cx="2449513" cy="0"/>
          </a:xfrm>
          <a:prstGeom prst="line">
            <a:avLst/>
          </a:prstGeom>
          <a:noFill/>
          <a:ln w="57150">
            <a:solidFill>
              <a:srgbClr val="3333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48" name="Line 40"/>
          <p:cNvSpPr>
            <a:spLocks noChangeShapeType="1"/>
          </p:cNvSpPr>
          <p:nvPr/>
        </p:nvSpPr>
        <p:spPr bwMode="auto">
          <a:xfrm flipV="1">
            <a:off x="1187450" y="2060575"/>
            <a:ext cx="0" cy="2447925"/>
          </a:xfrm>
          <a:prstGeom prst="line">
            <a:avLst/>
          </a:prstGeom>
          <a:noFill/>
          <a:ln w="57150">
            <a:solidFill>
              <a:srgbClr val="3333FF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361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  <p:bldP spid="17432" grpId="0"/>
      <p:bldP spid="17434" grpId="0"/>
      <p:bldP spid="17435" grpId="0"/>
      <p:bldP spid="17436" grpId="0"/>
      <p:bldP spid="17437" grpId="0"/>
      <p:bldP spid="17438" grpId="0" animBg="1"/>
      <p:bldP spid="17439" grpId="0" animBg="1"/>
      <p:bldP spid="17440" grpId="0" animBg="1"/>
      <p:bldP spid="17441" grpId="0" animBg="1"/>
      <p:bldP spid="17442" grpId="0" animBg="1"/>
      <p:bldP spid="17444" grpId="0"/>
      <p:bldP spid="17445" grpId="0"/>
      <p:bldP spid="17447" grpId="0" animBg="1"/>
      <p:bldP spid="174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11-GreenFlow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7384"/>
            <a:ext cx="9144000" cy="685800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rnd">
                <a:solidFill>
                  <a:srgbClr val="FF7C8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52400" y="1143000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1-</a:t>
            </a:r>
            <a:r>
              <a:rPr lang="en-US" sz="2800" b="1" u="sng"/>
              <a:t> Định nghĩa :</a:t>
            </a:r>
            <a:r>
              <a:rPr lang="en-US" sz="2800"/>
              <a:t> </a:t>
            </a:r>
            <a:endParaRPr lang="en-US" sz="2800" i="1" u="sng"/>
          </a:p>
        </p:txBody>
      </p:sp>
      <p:sp>
        <p:nvSpPr>
          <p:cNvPr id="6148" name="AutoShape 8"/>
          <p:cNvSpPr>
            <a:spLocks noChangeArrowheads="1"/>
          </p:cNvSpPr>
          <p:nvPr/>
        </p:nvSpPr>
        <p:spPr bwMode="auto">
          <a:xfrm>
            <a:off x="5700713" y="1565275"/>
            <a:ext cx="2857500" cy="1695450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itchFamily="18" charset="0"/>
            </a:endParaRPr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958013" y="1108075"/>
            <a:ext cx="3810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57813" y="2139950"/>
            <a:ext cx="74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A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 .</a:t>
            </a:r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6958013" y="2974975"/>
            <a:ext cx="38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</a:rPr>
              <a:t>.D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405813" y="2136775"/>
            <a:ext cx="661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.</a:t>
            </a:r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C</a:t>
            </a:r>
          </a:p>
        </p:txBody>
      </p:sp>
      <p:grpSp>
        <p:nvGrpSpPr>
          <p:cNvPr id="6153" name="Group 13"/>
          <p:cNvGrpSpPr>
            <a:grpSpLocks/>
          </p:cNvGrpSpPr>
          <p:nvPr/>
        </p:nvGrpSpPr>
        <p:grpSpPr bwMode="auto">
          <a:xfrm>
            <a:off x="6424613" y="1851025"/>
            <a:ext cx="1466850" cy="1047750"/>
            <a:chOff x="2046" y="1967"/>
            <a:chExt cx="1200" cy="816"/>
          </a:xfrm>
        </p:grpSpPr>
        <p:sp>
          <p:nvSpPr>
            <p:cNvPr id="6161" name="Line 14"/>
            <p:cNvSpPr>
              <a:spLocks noChangeShapeType="1"/>
            </p:cNvSpPr>
            <p:nvPr/>
          </p:nvSpPr>
          <p:spPr bwMode="auto">
            <a:xfrm flipH="1">
              <a:off x="3102" y="1967"/>
              <a:ext cx="48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2" name="Line 15"/>
            <p:cNvSpPr>
              <a:spLocks noChangeShapeType="1"/>
            </p:cNvSpPr>
            <p:nvPr/>
          </p:nvSpPr>
          <p:spPr bwMode="auto">
            <a:xfrm rot="16200000" flipH="1">
              <a:off x="3174" y="2711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3" name="Line 16"/>
            <p:cNvSpPr>
              <a:spLocks noChangeShapeType="1"/>
            </p:cNvSpPr>
            <p:nvPr/>
          </p:nvSpPr>
          <p:spPr bwMode="auto">
            <a:xfrm flipH="1">
              <a:off x="2046" y="2687"/>
              <a:ext cx="48" cy="9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64" name="Line 17"/>
            <p:cNvSpPr>
              <a:spLocks noChangeShapeType="1"/>
            </p:cNvSpPr>
            <p:nvPr/>
          </p:nvSpPr>
          <p:spPr bwMode="auto">
            <a:xfrm rot="16200000" flipH="1">
              <a:off x="2022" y="2039"/>
              <a:ext cx="96" cy="4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457200" y="2836863"/>
            <a:ext cx="39624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08" tIns="54854" rIns="109708" bIns="54854">
            <a:spAutoFit/>
          </a:bodyPr>
          <a:lstStyle>
            <a:lvl1pPr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>
                <a:solidFill>
                  <a:srgbClr val="0000FF"/>
                </a:solidFill>
              </a:rPr>
              <a:t> Tứ giác ABCD là hình thoi  </a:t>
            </a:r>
            <a:endParaRPr lang="en-US" sz="2800" b="1">
              <a:solidFill>
                <a:srgbClr val="0000FF"/>
              </a:solidFill>
              <a:sym typeface="Symbol" pitchFamily="18" charset="2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057400" y="32766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AB = BC = CD = DA.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7200" y="1752600"/>
            <a:ext cx="51816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08" tIns="54854" rIns="109708" bIns="54854">
            <a:spAutoFit/>
          </a:bodyPr>
          <a:lstStyle>
            <a:lvl1pPr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969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96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FF"/>
                </a:solidFill>
              </a:rPr>
              <a:t>Hình thoi là tứ giác có bốn cạnh bằng nhau</a:t>
            </a:r>
            <a:endParaRPr lang="en-US" sz="2800" i="1">
              <a:solidFill>
                <a:srgbClr val="0000FF"/>
              </a:solidFill>
              <a:sym typeface="Symbol" pitchFamily="18" charset="2"/>
            </a:endParaRPr>
          </a:p>
        </p:txBody>
      </p:sp>
      <p:graphicFrame>
        <p:nvGraphicFramePr>
          <p:cNvPr id="7191" name="Object 23"/>
          <p:cNvGraphicFramePr>
            <a:graphicFrameLocks noChangeAspect="1"/>
          </p:cNvGraphicFramePr>
          <p:nvPr/>
        </p:nvGraphicFramePr>
        <p:xfrm>
          <a:off x="1295400" y="3276600"/>
          <a:ext cx="68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4" imgW="190417" imgH="152334" progId="Equation.DSMT4">
                  <p:embed/>
                </p:oleObj>
              </mc:Choice>
              <mc:Fallback>
                <p:oleObj name="Equation" r:id="rId4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276600"/>
                        <a:ext cx="685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25"/>
          <p:cNvGraphicFramePr>
            <a:graphicFrameLocks noChangeAspect="1"/>
          </p:cNvGraphicFramePr>
          <p:nvPr/>
        </p:nvGraphicFramePr>
        <p:xfrm>
          <a:off x="1143000" y="3276600"/>
          <a:ext cx="7620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6" imgW="190417" imgH="152334" progId="Equation.DSMT4">
                  <p:embed/>
                </p:oleObj>
              </mc:Choice>
              <mc:Fallback>
                <p:oleObj name="Equation" r:id="rId6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6600"/>
                        <a:ext cx="7620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5105400" y="3851176"/>
            <a:ext cx="3886200" cy="1752600"/>
          </a:xfrm>
          <a:prstGeom prst="cloudCallout">
            <a:avLst>
              <a:gd name="adj1" fmla="val -16618"/>
              <a:gd name="adj2" fmla="val -99844"/>
            </a:avLst>
          </a:prstGeom>
          <a:gradFill rotWithShape="1">
            <a:gsLst>
              <a:gs pos="0">
                <a:srgbClr val="6600FF"/>
              </a:gs>
              <a:gs pos="50000">
                <a:srgbClr val="FBF8FF"/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Hình thoi ABCD có phải là hình bình hành không ?</a:t>
            </a:r>
          </a:p>
        </p:txBody>
      </p:sp>
    </p:spTree>
    <p:extLst>
      <p:ext uri="{BB962C8B-B14F-4D97-AF65-F5344CB8AC3E}">
        <p14:creationId xmlns:p14="http://schemas.microsoft.com/office/powerpoint/2010/main" val="2969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mph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5138" grpId="0"/>
      <p:bldP spid="5139" grpId="0"/>
      <p:bldP spid="20" grpId="0"/>
      <p:bldP spid="22" grpId="0" animBg="1"/>
      <p:bldP spid="22" grpId="1" animBg="1"/>
      <p:bldP spid="2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4267200" y="0"/>
            <a:ext cx="4876800" cy="6858000"/>
          </a:xfrm>
          <a:prstGeom prst="rect">
            <a:avLst/>
          </a:prstGeom>
          <a:solidFill>
            <a:srgbClr val="CCFFFF"/>
          </a:solidFill>
          <a:ln w="38100">
            <a:solidFill>
              <a:srgbClr val="FF99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260099" name="Group 3"/>
          <p:cNvGraphicFramePr>
            <a:graphicFrameLocks noGrp="1"/>
          </p:cNvGraphicFramePr>
          <p:nvPr/>
        </p:nvGraphicFramePr>
        <p:xfrm>
          <a:off x="4386263" y="1924050"/>
          <a:ext cx="4576762" cy="4337686"/>
        </p:xfrm>
        <a:graphic>
          <a:graphicData uri="http://schemas.openxmlformats.org/drawingml/2006/table">
            <a:tbl>
              <a:tblPr/>
              <a:tblGrid>
                <a:gridCol w="573087"/>
                <a:gridCol w="569913"/>
                <a:gridCol w="573087"/>
                <a:gridCol w="573088"/>
                <a:gridCol w="571500"/>
                <a:gridCol w="563562"/>
                <a:gridCol w="579438"/>
                <a:gridCol w="573087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0182" name="Line 86"/>
          <p:cNvSpPr>
            <a:spLocks noChangeShapeType="1"/>
          </p:cNvSpPr>
          <p:nvPr/>
        </p:nvSpPr>
        <p:spPr bwMode="auto">
          <a:xfrm flipH="1">
            <a:off x="4930775" y="3005138"/>
            <a:ext cx="1728788" cy="108108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183" name="Line 87"/>
          <p:cNvSpPr>
            <a:spLocks noChangeShapeType="1"/>
          </p:cNvSpPr>
          <p:nvPr/>
        </p:nvSpPr>
        <p:spPr bwMode="auto">
          <a:xfrm>
            <a:off x="4906963" y="4081463"/>
            <a:ext cx="1774825" cy="1095375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184" name="Line 88"/>
          <p:cNvSpPr>
            <a:spLocks noChangeShapeType="1"/>
          </p:cNvSpPr>
          <p:nvPr/>
        </p:nvSpPr>
        <p:spPr bwMode="auto">
          <a:xfrm flipV="1">
            <a:off x="6659563" y="4086225"/>
            <a:ext cx="1758950" cy="10795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185" name="Line 89"/>
          <p:cNvSpPr>
            <a:spLocks noChangeShapeType="1"/>
          </p:cNvSpPr>
          <p:nvPr/>
        </p:nvSpPr>
        <p:spPr bwMode="auto">
          <a:xfrm flipH="1" flipV="1">
            <a:off x="6659563" y="3005138"/>
            <a:ext cx="1727200" cy="1081087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186" name="Line 90"/>
          <p:cNvSpPr>
            <a:spLocks noChangeShapeType="1"/>
          </p:cNvSpPr>
          <p:nvPr/>
        </p:nvSpPr>
        <p:spPr bwMode="auto">
          <a:xfrm>
            <a:off x="6659563" y="3005138"/>
            <a:ext cx="0" cy="2160587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187" name="Line 91"/>
          <p:cNvSpPr>
            <a:spLocks noChangeShapeType="1"/>
          </p:cNvSpPr>
          <p:nvPr/>
        </p:nvSpPr>
        <p:spPr bwMode="auto">
          <a:xfrm flipV="1">
            <a:off x="4930775" y="4086225"/>
            <a:ext cx="3455988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188" name="Text Box 92"/>
          <p:cNvSpPr txBox="1">
            <a:spLocks noChangeArrowheads="1"/>
          </p:cNvSpPr>
          <p:nvPr/>
        </p:nvSpPr>
        <p:spPr bwMode="auto">
          <a:xfrm>
            <a:off x="6442075" y="251460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60189" name="Text Box 93"/>
          <p:cNvSpPr txBox="1">
            <a:spLocks noChangeArrowheads="1"/>
          </p:cNvSpPr>
          <p:nvPr/>
        </p:nvSpPr>
        <p:spPr bwMode="auto">
          <a:xfrm>
            <a:off x="4514850" y="3806825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260190" name="Text Box 94"/>
          <p:cNvSpPr txBox="1">
            <a:spLocks noChangeArrowheads="1"/>
          </p:cNvSpPr>
          <p:nvPr/>
        </p:nvSpPr>
        <p:spPr bwMode="auto">
          <a:xfrm>
            <a:off x="6442075" y="5137150"/>
            <a:ext cx="43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Arial" charset="0"/>
                <a:cs typeface="Arial" charset="0"/>
              </a:rPr>
              <a:t>D</a:t>
            </a:r>
          </a:p>
        </p:txBody>
      </p:sp>
      <p:sp>
        <p:nvSpPr>
          <p:cNvPr id="260191" name="Text Box 95"/>
          <p:cNvSpPr txBox="1">
            <a:spLocks noChangeArrowheads="1"/>
          </p:cNvSpPr>
          <p:nvPr/>
        </p:nvSpPr>
        <p:spPr bwMode="auto">
          <a:xfrm>
            <a:off x="8402638" y="3821113"/>
            <a:ext cx="43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990033"/>
                </a:solidFill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60192" name="Line 96"/>
          <p:cNvSpPr>
            <a:spLocks noChangeShapeType="1"/>
          </p:cNvSpPr>
          <p:nvPr/>
        </p:nvSpPr>
        <p:spPr bwMode="auto">
          <a:xfrm>
            <a:off x="5791200" y="3984625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193" name="Line 97"/>
          <p:cNvSpPr>
            <a:spLocks noChangeShapeType="1"/>
          </p:cNvSpPr>
          <p:nvPr/>
        </p:nvSpPr>
        <p:spPr bwMode="auto">
          <a:xfrm>
            <a:off x="6553200" y="3643313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194" name="Text Box 98"/>
          <p:cNvSpPr txBox="1">
            <a:spLocks noChangeArrowheads="1"/>
          </p:cNvSpPr>
          <p:nvPr/>
        </p:nvSpPr>
        <p:spPr bwMode="auto">
          <a:xfrm>
            <a:off x="6235700" y="3495675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990033"/>
                </a:solidFill>
                <a:latin typeface="Arial" charset="0"/>
                <a:cs typeface="Arial" charset="0"/>
              </a:rPr>
              <a:t>o</a:t>
            </a:r>
          </a:p>
        </p:txBody>
      </p:sp>
      <p:sp>
        <p:nvSpPr>
          <p:cNvPr id="260195" name="Text Box 99"/>
          <p:cNvSpPr txBox="1">
            <a:spLocks noChangeArrowheads="1"/>
          </p:cNvSpPr>
          <p:nvPr/>
        </p:nvSpPr>
        <p:spPr bwMode="auto">
          <a:xfrm>
            <a:off x="204788" y="381000"/>
            <a:ext cx="2771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33FF"/>
                </a:solidFill>
                <a:latin typeface="VNI-Times" pitchFamily="2" charset="0"/>
                <a:cs typeface="Arial" charset="0"/>
              </a:rPr>
              <a:t> </a:t>
            </a:r>
            <a:r>
              <a:rPr lang="en-US" sz="2400" b="1">
                <a:solidFill>
                  <a:srgbClr val="990033"/>
                </a:solidFill>
                <a:latin typeface="VNI-Times" pitchFamily="2" charset="0"/>
                <a:cs typeface="Arial" charset="0"/>
              </a:rPr>
              <a:t>2. Tính chaát</a:t>
            </a:r>
            <a:r>
              <a:rPr lang="en-US" sz="2800" b="1">
                <a:solidFill>
                  <a:srgbClr val="990033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260196" name="Text Box 100"/>
          <p:cNvSpPr txBox="1">
            <a:spLocks noChangeArrowheads="1"/>
          </p:cNvSpPr>
          <p:nvPr/>
        </p:nvSpPr>
        <p:spPr bwMode="auto">
          <a:xfrm>
            <a:off x="304800" y="914400"/>
            <a:ext cx="3733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latin typeface="VNI-Times" pitchFamily="2" charset="0"/>
                <a:cs typeface="Arial" charset="0"/>
              </a:rPr>
              <a:t>Hình thoi coù taát caû caùc tính chaát cuûa hình bình haønh</a:t>
            </a:r>
            <a:r>
              <a:rPr lang="en-US" sz="2000">
                <a:latin typeface="VNI-Times" pitchFamily="2" charset="0"/>
                <a:cs typeface="Arial" charset="0"/>
              </a:rPr>
              <a:t> </a:t>
            </a:r>
          </a:p>
        </p:txBody>
      </p:sp>
      <p:graphicFrame>
        <p:nvGraphicFramePr>
          <p:cNvPr id="260197" name="Group 101"/>
          <p:cNvGraphicFramePr>
            <a:graphicFrameLocks noGrp="1"/>
          </p:cNvGraphicFramePr>
          <p:nvPr>
            <p:ph sz="half" idx="1"/>
          </p:nvPr>
        </p:nvGraphicFramePr>
        <p:xfrm>
          <a:off x="122238" y="2065338"/>
          <a:ext cx="4038600" cy="4084639"/>
        </p:xfrm>
        <a:graphic>
          <a:graphicData uri="http://schemas.openxmlformats.org/drawingml/2006/table">
            <a:tbl>
              <a:tblPr/>
              <a:tblGrid>
                <a:gridCol w="887412"/>
                <a:gridCol w="3151188"/>
              </a:tblGrid>
              <a:tr h="1031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Caïnh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Goùc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Ñöôøng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cheùo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9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Ñoái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Times" pitchFamily="2" charset="0"/>
                          <a:cs typeface="Arial" charset="0"/>
                        </a:rPr>
                        <a:t>xöùng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NI-Times" pitchFamily="2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0214" name="Text Box 118"/>
          <p:cNvSpPr txBox="1">
            <a:spLocks noChangeArrowheads="1"/>
          </p:cNvSpPr>
          <p:nvPr/>
        </p:nvSpPr>
        <p:spPr bwMode="auto">
          <a:xfrm>
            <a:off x="1090613" y="2400300"/>
            <a:ext cx="2808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  <a:cs typeface="Arial" charset="0"/>
              </a:rPr>
              <a:t>AB = CD, BC = AD</a:t>
            </a:r>
          </a:p>
        </p:txBody>
      </p:sp>
      <p:sp>
        <p:nvSpPr>
          <p:cNvPr id="260215" name="Text Box 119"/>
          <p:cNvSpPr txBox="1">
            <a:spLocks noChangeArrowheads="1"/>
          </p:cNvSpPr>
          <p:nvPr/>
        </p:nvSpPr>
        <p:spPr bwMode="auto">
          <a:xfrm>
            <a:off x="1071563" y="3609975"/>
            <a:ext cx="2765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Times" pitchFamily="2" charset="0"/>
                <a:cs typeface="Arial" charset="0"/>
              </a:rPr>
              <a:t>OA = OC ; OB = OD</a:t>
            </a:r>
          </a:p>
        </p:txBody>
      </p:sp>
      <p:sp>
        <p:nvSpPr>
          <p:cNvPr id="260216" name="Text Box 120"/>
          <p:cNvSpPr txBox="1">
            <a:spLocks noChangeArrowheads="1"/>
          </p:cNvSpPr>
          <p:nvPr/>
        </p:nvSpPr>
        <p:spPr bwMode="auto">
          <a:xfrm>
            <a:off x="1090613" y="2138363"/>
            <a:ext cx="28082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  <a:cs typeface="Arial" charset="0"/>
              </a:rPr>
              <a:t>AB // CD, BC // AD</a:t>
            </a:r>
            <a:r>
              <a:rPr lang="en-US">
                <a:solidFill>
                  <a:srgbClr val="FF0000"/>
                </a:solidFill>
                <a:latin typeface="VNI-Times" pitchFamily="2" charset="0"/>
                <a:cs typeface="Arial" charset="0"/>
              </a:rPr>
              <a:t> </a:t>
            </a:r>
          </a:p>
        </p:txBody>
      </p:sp>
      <p:sp>
        <p:nvSpPr>
          <p:cNvPr id="260217" name="Text Box 121"/>
          <p:cNvSpPr txBox="1">
            <a:spLocks noChangeArrowheads="1"/>
          </p:cNvSpPr>
          <p:nvPr/>
        </p:nvSpPr>
        <p:spPr bwMode="auto">
          <a:xfrm>
            <a:off x="981075" y="5219700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VNI-Times" pitchFamily="2" charset="0"/>
                <a:cs typeface="Arial" charset="0"/>
              </a:rPr>
              <a:t>* O laø taâm ñoái xöùng</a:t>
            </a:r>
          </a:p>
        </p:txBody>
      </p:sp>
      <p:sp>
        <p:nvSpPr>
          <p:cNvPr id="260218" name="Text Box 122"/>
          <p:cNvSpPr txBox="1">
            <a:spLocks noChangeArrowheads="1"/>
          </p:cNvSpPr>
          <p:nvPr/>
        </p:nvSpPr>
        <p:spPr bwMode="auto">
          <a:xfrm>
            <a:off x="971550" y="5524500"/>
            <a:ext cx="324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990033"/>
                </a:solidFill>
                <a:latin typeface="VNI-Times" pitchFamily="2" charset="0"/>
                <a:cs typeface="Arial" charset="0"/>
              </a:rPr>
              <a:t>* </a:t>
            </a:r>
            <a:r>
              <a:rPr lang="en-US" b="1">
                <a:solidFill>
                  <a:srgbClr val="990033"/>
                </a:solidFill>
                <a:latin typeface="VNI-Times" pitchFamily="2" charset="0"/>
                <a:cs typeface="Arial" charset="0"/>
              </a:rPr>
              <a:t>AC, BD laø 2 truïc ñoái xöùng</a:t>
            </a:r>
          </a:p>
        </p:txBody>
      </p:sp>
      <p:sp>
        <p:nvSpPr>
          <p:cNvPr id="260219" name="Rectangle 123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60220" name="Rectangle 12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60221" name="Text Box 125"/>
          <p:cNvSpPr txBox="1">
            <a:spLocks noChangeArrowheads="1"/>
          </p:cNvSpPr>
          <p:nvPr/>
        </p:nvSpPr>
        <p:spPr bwMode="auto">
          <a:xfrm>
            <a:off x="914400" y="2857500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VNI-Times" pitchFamily="2" charset="0"/>
              <a:cs typeface="Arial" charset="0"/>
            </a:endParaRPr>
          </a:p>
        </p:txBody>
      </p:sp>
      <p:sp>
        <p:nvSpPr>
          <p:cNvPr id="260222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sp>
        <p:nvSpPr>
          <p:cNvPr id="260223" name="Rectangle 127"/>
          <p:cNvSpPr>
            <a:spLocks noChangeArrowheads="1"/>
          </p:cNvSpPr>
          <p:nvPr/>
        </p:nvSpPr>
        <p:spPr bwMode="auto">
          <a:xfrm>
            <a:off x="0" y="3500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/>
          </a:p>
        </p:txBody>
      </p:sp>
      <p:graphicFrame>
        <p:nvGraphicFramePr>
          <p:cNvPr id="260224" name="Object 128"/>
          <p:cNvGraphicFramePr>
            <a:graphicFrameLocks noChangeAspect="1"/>
          </p:cNvGraphicFramePr>
          <p:nvPr/>
        </p:nvGraphicFramePr>
        <p:xfrm>
          <a:off x="1196975" y="3140075"/>
          <a:ext cx="102393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3" imgW="469800" imgH="253800" progId="Equation.DSMT4">
                  <p:embed/>
                </p:oleObj>
              </mc:Choice>
              <mc:Fallback>
                <p:oleObj name="Equation" r:id="rId3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975" y="3140075"/>
                        <a:ext cx="1023938" cy="4397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0225" name="Object 129"/>
          <p:cNvGraphicFramePr>
            <a:graphicFrameLocks noChangeAspect="1"/>
          </p:cNvGraphicFramePr>
          <p:nvPr/>
        </p:nvGraphicFramePr>
        <p:xfrm>
          <a:off x="2378075" y="3148013"/>
          <a:ext cx="1003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5" imgW="419040" imgH="215640" progId="Equation.DSMT4">
                  <p:embed/>
                </p:oleObj>
              </mc:Choice>
              <mc:Fallback>
                <p:oleObj name="Equation" r:id="rId5" imgW="419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148013"/>
                        <a:ext cx="1003300" cy="4064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226" name="Text Box 130"/>
          <p:cNvSpPr txBox="1">
            <a:spLocks noChangeArrowheads="1"/>
          </p:cNvSpPr>
          <p:nvPr/>
        </p:nvSpPr>
        <p:spPr bwMode="auto">
          <a:xfrm>
            <a:off x="1462088" y="3795713"/>
            <a:ext cx="1728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i="1">
                <a:latin typeface="VNI-Times" pitchFamily="2" charset="0"/>
                <a:cs typeface="Arial" charset="0"/>
              </a:rPr>
              <a:t>   </a:t>
            </a:r>
            <a:r>
              <a:rPr lang="en-US" sz="2000" b="1">
                <a:solidFill>
                  <a:srgbClr val="990033"/>
                </a:solidFill>
                <a:latin typeface="VNI-Times" pitchFamily="2" charset="0"/>
                <a:cs typeface="Arial" charset="0"/>
              </a:rPr>
              <a:t>AC </a:t>
            </a:r>
            <a:r>
              <a:rPr lang="en-US" sz="2000" b="1">
                <a:solidFill>
                  <a:srgbClr val="990033"/>
                </a:solidFill>
                <a:latin typeface="VNI-Times" pitchFamily="2" charset="0"/>
                <a:cs typeface="Arial" charset="0"/>
                <a:sym typeface="Symbol" pitchFamily="18" charset="2"/>
              </a:rPr>
              <a:t> BD</a:t>
            </a:r>
            <a:endParaRPr lang="en-US" sz="2000" b="1">
              <a:solidFill>
                <a:srgbClr val="990033"/>
              </a:solidFill>
              <a:latin typeface=".VnTime" pitchFamily="34" charset="0"/>
              <a:cs typeface="Arial" charset="0"/>
              <a:sym typeface="Symbol" pitchFamily="18" charset="2"/>
            </a:endParaRPr>
          </a:p>
        </p:txBody>
      </p:sp>
      <p:graphicFrame>
        <p:nvGraphicFramePr>
          <p:cNvPr id="260227" name="Object 1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47800" y="4267200"/>
          <a:ext cx="20161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7" imgW="1231560" imgH="533160" progId="Equation.DSMT4">
                  <p:embed/>
                </p:oleObj>
              </mc:Choice>
              <mc:Fallback>
                <p:oleObj name="Equation" r:id="rId7" imgW="12315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267200"/>
                        <a:ext cx="20161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33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228" name="Text Box 132"/>
          <p:cNvSpPr txBox="1">
            <a:spLocks noChangeArrowheads="1"/>
          </p:cNvSpPr>
          <p:nvPr/>
        </p:nvSpPr>
        <p:spPr bwMode="auto">
          <a:xfrm>
            <a:off x="6384925" y="3078163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VNI-Times" pitchFamily="2" charset="0"/>
                <a:cs typeface="Arial" charset="0"/>
              </a:rPr>
              <a:t>1</a:t>
            </a:r>
          </a:p>
        </p:txBody>
      </p:sp>
      <p:sp>
        <p:nvSpPr>
          <p:cNvPr id="260229" name="Text Box 133"/>
          <p:cNvSpPr txBox="1">
            <a:spLocks noChangeArrowheads="1"/>
          </p:cNvSpPr>
          <p:nvPr/>
        </p:nvSpPr>
        <p:spPr bwMode="auto">
          <a:xfrm>
            <a:off x="6645275" y="306070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NI-Times" pitchFamily="2" charset="0"/>
                <a:cs typeface="Arial" charset="0"/>
              </a:rPr>
              <a:t>2</a:t>
            </a:r>
          </a:p>
        </p:txBody>
      </p:sp>
      <p:sp>
        <p:nvSpPr>
          <p:cNvPr id="260230" name="Text Box 134"/>
          <p:cNvSpPr txBox="1">
            <a:spLocks noChangeArrowheads="1"/>
          </p:cNvSpPr>
          <p:nvPr/>
        </p:nvSpPr>
        <p:spPr bwMode="auto">
          <a:xfrm>
            <a:off x="5229225" y="3765550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NI-Times" pitchFamily="2" charset="0"/>
                <a:cs typeface="Arial" charset="0"/>
              </a:rPr>
              <a:t>1</a:t>
            </a:r>
          </a:p>
        </p:txBody>
      </p:sp>
      <p:sp>
        <p:nvSpPr>
          <p:cNvPr id="260231" name="Text Box 135"/>
          <p:cNvSpPr txBox="1">
            <a:spLocks noChangeArrowheads="1"/>
          </p:cNvSpPr>
          <p:nvPr/>
        </p:nvSpPr>
        <p:spPr bwMode="auto">
          <a:xfrm>
            <a:off x="5248275" y="4060825"/>
            <a:ext cx="287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VNI-Times" pitchFamily="2" charset="0"/>
                <a:cs typeface="Arial" charset="0"/>
              </a:rPr>
              <a:t>2</a:t>
            </a:r>
          </a:p>
        </p:txBody>
      </p:sp>
      <p:sp>
        <p:nvSpPr>
          <p:cNvPr id="260232" name="Text Box 136"/>
          <p:cNvSpPr txBox="1">
            <a:spLocks noChangeArrowheads="1"/>
          </p:cNvSpPr>
          <p:nvPr/>
        </p:nvSpPr>
        <p:spPr bwMode="auto">
          <a:xfrm>
            <a:off x="7805738" y="3779838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NI-Times" pitchFamily="2" charset="0"/>
                <a:cs typeface="Arial" charset="0"/>
              </a:rPr>
              <a:t>1</a:t>
            </a:r>
          </a:p>
        </p:txBody>
      </p:sp>
      <p:sp>
        <p:nvSpPr>
          <p:cNvPr id="260233" name="Text Box 137"/>
          <p:cNvSpPr txBox="1">
            <a:spLocks noChangeArrowheads="1"/>
          </p:cNvSpPr>
          <p:nvPr/>
        </p:nvSpPr>
        <p:spPr bwMode="auto">
          <a:xfrm>
            <a:off x="7810500" y="4043363"/>
            <a:ext cx="287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VNI-Times" pitchFamily="2" charset="0"/>
                <a:cs typeface="Arial" charset="0"/>
              </a:rPr>
              <a:t>2</a:t>
            </a:r>
          </a:p>
        </p:txBody>
      </p:sp>
      <p:sp>
        <p:nvSpPr>
          <p:cNvPr id="260234" name="Text Box 138"/>
          <p:cNvSpPr txBox="1">
            <a:spLocks noChangeArrowheads="1"/>
          </p:cNvSpPr>
          <p:nvPr/>
        </p:nvSpPr>
        <p:spPr bwMode="auto">
          <a:xfrm>
            <a:off x="6400800" y="469900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  <a:cs typeface="Arial" charset="0"/>
              </a:rPr>
              <a:t>1</a:t>
            </a:r>
          </a:p>
        </p:txBody>
      </p:sp>
      <p:sp>
        <p:nvSpPr>
          <p:cNvPr id="260235" name="Text Box 139"/>
          <p:cNvSpPr txBox="1">
            <a:spLocks noChangeArrowheads="1"/>
          </p:cNvSpPr>
          <p:nvPr/>
        </p:nvSpPr>
        <p:spPr bwMode="auto">
          <a:xfrm>
            <a:off x="6629400" y="469900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VNI-Times" pitchFamily="2" charset="0"/>
                <a:cs typeface="Arial" charset="0"/>
              </a:rPr>
              <a:t>2</a:t>
            </a:r>
          </a:p>
        </p:txBody>
      </p:sp>
      <p:sp>
        <p:nvSpPr>
          <p:cNvPr id="260236" name="Text Box 140"/>
          <p:cNvSpPr txBox="1">
            <a:spLocks noChangeArrowheads="1"/>
          </p:cNvSpPr>
          <p:nvPr/>
        </p:nvSpPr>
        <p:spPr bwMode="auto">
          <a:xfrm>
            <a:off x="1085850" y="27051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990033"/>
                </a:solidFill>
                <a:latin typeface="VNI-Times" pitchFamily="2" charset="0"/>
                <a:cs typeface="Arial" charset="0"/>
              </a:rPr>
              <a:t>AB = BC = CD = DA</a:t>
            </a:r>
          </a:p>
        </p:txBody>
      </p:sp>
      <p:sp>
        <p:nvSpPr>
          <p:cNvPr id="260237" name="Line 141"/>
          <p:cNvSpPr>
            <a:spLocks noChangeShapeType="1"/>
          </p:cNvSpPr>
          <p:nvPr/>
        </p:nvSpPr>
        <p:spPr bwMode="auto">
          <a:xfrm>
            <a:off x="6553200" y="369093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238" name="Line 142"/>
          <p:cNvSpPr>
            <a:spLocks noChangeShapeType="1"/>
          </p:cNvSpPr>
          <p:nvPr/>
        </p:nvSpPr>
        <p:spPr bwMode="auto">
          <a:xfrm>
            <a:off x="6553200" y="4473575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239" name="Line 143"/>
          <p:cNvSpPr>
            <a:spLocks noChangeShapeType="1"/>
          </p:cNvSpPr>
          <p:nvPr/>
        </p:nvSpPr>
        <p:spPr bwMode="auto">
          <a:xfrm>
            <a:off x="6553200" y="4529138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0240" name="Line 144"/>
          <p:cNvSpPr>
            <a:spLocks noChangeShapeType="1"/>
          </p:cNvSpPr>
          <p:nvPr/>
        </p:nvSpPr>
        <p:spPr bwMode="auto">
          <a:xfrm>
            <a:off x="7594600" y="3981450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96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0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6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6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26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260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60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26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6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6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6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26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260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260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60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26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26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0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0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6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96" grpId="0" autoUpdateAnimBg="0"/>
      <p:bldP spid="260214" grpId="0" autoUpdateAnimBg="0"/>
      <p:bldP spid="260214" grpId="1"/>
      <p:bldP spid="260215" grpId="0" autoUpdateAnimBg="0"/>
      <p:bldP spid="260216" grpId="0" autoUpdateAnimBg="0"/>
      <p:bldP spid="260217" grpId="0" autoUpdateAnimBg="0"/>
      <p:bldP spid="260218" grpId="0"/>
      <p:bldP spid="260226" grpId="0"/>
      <p:bldP spid="260228" grpId="0"/>
      <p:bldP spid="260229" grpId="0"/>
      <p:bldP spid="260230" grpId="0"/>
      <p:bldP spid="260231" grpId="0"/>
      <p:bldP spid="260232" grpId="0"/>
      <p:bldP spid="260233" grpId="0"/>
      <p:bldP spid="260234" grpId="0"/>
      <p:bldP spid="2602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747" name="Group 91"/>
          <p:cNvGraphicFramePr>
            <a:graphicFrameLocks noGrp="1"/>
          </p:cNvGraphicFramePr>
          <p:nvPr/>
        </p:nvGraphicFramePr>
        <p:xfrm>
          <a:off x="381000" y="838200"/>
          <a:ext cx="8534400" cy="5791264"/>
        </p:xfrm>
        <a:graphic>
          <a:graphicData uri="http://schemas.openxmlformats.org/drawingml/2006/table">
            <a:tbl>
              <a:tblPr/>
              <a:tblGrid>
                <a:gridCol w="1966913"/>
                <a:gridCol w="6567487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Caùc yeáu toá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Tính chaát hình thoi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Caïnh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- Caùc caïnh ñoái song song.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- Caùc caïnh baèng nhau.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Goùc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- Caùc goùc ñoái baèng nhau.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Ñöôøng cheùo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- Hai ñöôøng cheùo caét nhau taïi trung ñieåm cuûa moãi ñöôøng.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- Hai ñöôøng cheùo vuoâng goùc vôùi nhau.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- Hai ñöôøng cheùo laø caùc ñöôøng phaân giaùc cuûa caùc goùc cuûa hình thoi.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Ñoái xöùng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- Giao ñieåm cuûa hai ñöôøng cheùo laø taâm ñoái xöùng.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VNI-Helve" pitchFamily="2" charset="0"/>
                          <a:cs typeface="Arial" charset="0"/>
                        </a:rPr>
                        <a:t>- Hai ñöôøng cheùo cuûa hình thoi laø hai truïc ñoái xöùng.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8726" name="Text Box 70"/>
          <p:cNvSpPr txBox="1">
            <a:spLocks noChangeArrowheads="1"/>
          </p:cNvSpPr>
          <p:nvPr/>
        </p:nvSpPr>
        <p:spPr bwMode="auto">
          <a:xfrm>
            <a:off x="228600" y="196850"/>
            <a:ext cx="2514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solidFill>
                  <a:srgbClr val="990033"/>
                </a:solidFill>
                <a:latin typeface="VNI-Helve" pitchFamily="2" charset="0"/>
              </a:rPr>
              <a:t>2. Tính chaát</a:t>
            </a:r>
          </a:p>
        </p:txBody>
      </p:sp>
    </p:spTree>
    <p:extLst>
      <p:ext uri="{BB962C8B-B14F-4D97-AF65-F5344CB8AC3E}">
        <p14:creationId xmlns:p14="http://schemas.microsoft.com/office/powerpoint/2010/main" val="2761962111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7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122" name="Group 2"/>
          <p:cNvGrpSpPr>
            <a:grpSpLocks/>
          </p:cNvGrpSpPr>
          <p:nvPr/>
        </p:nvGrpSpPr>
        <p:grpSpPr bwMode="auto">
          <a:xfrm>
            <a:off x="0" y="76200"/>
            <a:ext cx="9372600" cy="2514600"/>
            <a:chOff x="-96" y="144"/>
            <a:chExt cx="5904" cy="1584"/>
          </a:xfrm>
        </p:grpSpPr>
        <p:sp>
          <p:nvSpPr>
            <p:cNvPr id="261123" name="Text Box 3"/>
            <p:cNvSpPr txBox="1">
              <a:spLocks noChangeArrowheads="1"/>
            </p:cNvSpPr>
            <p:nvPr/>
          </p:nvSpPr>
          <p:spPr bwMode="auto">
            <a:xfrm>
              <a:off x="2112" y="144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GT</a:t>
              </a:r>
            </a:p>
          </p:txBody>
        </p:sp>
        <p:sp>
          <p:nvSpPr>
            <p:cNvPr id="261124" name="Text Box 4"/>
            <p:cNvSpPr txBox="1">
              <a:spLocks noChangeArrowheads="1"/>
            </p:cNvSpPr>
            <p:nvPr/>
          </p:nvSpPr>
          <p:spPr bwMode="auto">
            <a:xfrm>
              <a:off x="2112" y="893"/>
              <a:ext cx="4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KL</a:t>
              </a:r>
            </a:p>
          </p:txBody>
        </p:sp>
        <p:sp>
          <p:nvSpPr>
            <p:cNvPr id="261125" name="Text Box 5"/>
            <p:cNvSpPr txBox="1">
              <a:spLocks noChangeArrowheads="1"/>
            </p:cNvSpPr>
            <p:nvPr/>
          </p:nvSpPr>
          <p:spPr bwMode="auto">
            <a:xfrm>
              <a:off x="2544" y="144"/>
              <a:ext cx="163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Hình</a:t>
              </a:r>
              <a:r>
                <a:rPr lang="en-US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 </a:t>
              </a:r>
              <a:r>
                <a:rPr lang="en-US" sz="2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tho</a:t>
              </a:r>
              <a:r>
                <a:rPr lang="en-US" sz="2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 </a:t>
              </a:r>
              <a:r>
                <a:rPr lang="en-US" sz="2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ABCD</a:t>
              </a:r>
            </a:p>
          </p:txBody>
        </p:sp>
        <p:sp>
          <p:nvSpPr>
            <p:cNvPr id="261126" name="Text Box 6"/>
            <p:cNvSpPr txBox="1">
              <a:spLocks noChangeArrowheads="1"/>
            </p:cNvSpPr>
            <p:nvPr/>
          </p:nvSpPr>
          <p:spPr bwMode="auto">
            <a:xfrm>
              <a:off x="2544" y="432"/>
              <a:ext cx="912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AC </a:t>
              </a: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  <a:sym typeface="Symbol" pitchFamily="18" charset="2"/>
                </a:rPr>
                <a:t> BD</a:t>
              </a:r>
            </a:p>
          </p:txBody>
        </p:sp>
        <p:sp>
          <p:nvSpPr>
            <p:cNvPr id="261128" name="Line 8"/>
            <p:cNvSpPr>
              <a:spLocks noChangeShapeType="1"/>
            </p:cNvSpPr>
            <p:nvPr/>
          </p:nvSpPr>
          <p:spPr bwMode="auto">
            <a:xfrm>
              <a:off x="2161" y="432"/>
              <a:ext cx="34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1127" name="Line 7"/>
            <p:cNvSpPr>
              <a:spLocks noChangeShapeType="1"/>
            </p:cNvSpPr>
            <p:nvPr/>
          </p:nvSpPr>
          <p:spPr bwMode="auto">
            <a:xfrm>
              <a:off x="-96" y="192"/>
              <a:ext cx="0" cy="149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1129" name="Text Box 9"/>
            <p:cNvSpPr txBox="1">
              <a:spLocks noChangeArrowheads="1"/>
            </p:cNvSpPr>
            <p:nvPr/>
          </p:nvSpPr>
          <p:spPr bwMode="auto">
            <a:xfrm>
              <a:off x="2544" y="672"/>
              <a:ext cx="32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AC </a:t>
              </a: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  <a:sym typeface="Symbol" pitchFamily="18" charset="2"/>
                </a:rPr>
                <a:t>laø ñöôøng phaân giaùc cuûa goùc A;</a:t>
              </a:r>
            </a:p>
          </p:txBody>
        </p:sp>
        <p:sp>
          <p:nvSpPr>
            <p:cNvPr id="261130" name="Text Box 10"/>
            <p:cNvSpPr txBox="1">
              <a:spLocks noChangeArrowheads="1"/>
            </p:cNvSpPr>
            <p:nvPr/>
          </p:nvSpPr>
          <p:spPr bwMode="auto">
            <a:xfrm>
              <a:off x="2544" y="931"/>
              <a:ext cx="32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BD </a:t>
              </a: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  <a:sym typeface="Symbol" pitchFamily="18" charset="2"/>
                </a:rPr>
                <a:t>laø ñöôøng phaân giaùc cuûa goùc B;</a:t>
              </a:r>
            </a:p>
          </p:txBody>
        </p:sp>
        <p:sp>
          <p:nvSpPr>
            <p:cNvPr id="261131" name="Text Box 11"/>
            <p:cNvSpPr txBox="1">
              <a:spLocks noChangeArrowheads="1"/>
            </p:cNvSpPr>
            <p:nvPr/>
          </p:nvSpPr>
          <p:spPr bwMode="auto">
            <a:xfrm>
              <a:off x="2544" y="1200"/>
              <a:ext cx="32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CA </a:t>
              </a: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  <a:sym typeface="Symbol" pitchFamily="18" charset="2"/>
                </a:rPr>
                <a:t>laø ñöôøng phaân giaùc cuûa goùc C;</a:t>
              </a:r>
            </a:p>
          </p:txBody>
        </p:sp>
        <p:sp>
          <p:nvSpPr>
            <p:cNvPr id="261132" name="Text Box 12"/>
            <p:cNvSpPr txBox="1">
              <a:spLocks noChangeArrowheads="1"/>
            </p:cNvSpPr>
            <p:nvPr/>
          </p:nvSpPr>
          <p:spPr bwMode="auto">
            <a:xfrm>
              <a:off x="2544" y="1459"/>
              <a:ext cx="326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</a:rPr>
                <a:t>DB </a:t>
              </a:r>
              <a:r>
                <a:rPr lang="en-US" sz="2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VNI-Helve" pitchFamily="2" charset="0"/>
                  <a:sym typeface="Symbol" pitchFamily="18" charset="2"/>
                </a:rPr>
                <a:t>laø ñöôøng phaân giaùc cuûa goùc D;</a:t>
              </a:r>
            </a:p>
          </p:txBody>
        </p:sp>
      </p:grpSp>
      <p:sp>
        <p:nvSpPr>
          <p:cNvPr id="261133" name="Text Box 13"/>
          <p:cNvSpPr txBox="1">
            <a:spLocks noChangeArrowheads="1"/>
          </p:cNvSpPr>
          <p:nvPr/>
        </p:nvSpPr>
        <p:spPr bwMode="auto">
          <a:xfrm>
            <a:off x="762000" y="626745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AC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  <a:sym typeface="Symbol" pitchFamily="18" charset="2"/>
              </a:rPr>
              <a:t> BD vaø BD laø ñöôøng phaân giaùc cuûa goùc B </a:t>
            </a:r>
          </a:p>
        </p:txBody>
      </p:sp>
      <p:sp>
        <p:nvSpPr>
          <p:cNvPr id="261134" name="Text Box 14"/>
          <p:cNvSpPr txBox="1">
            <a:spLocks noChangeArrowheads="1"/>
          </p:cNvSpPr>
          <p:nvPr/>
        </p:nvSpPr>
        <p:spPr bwMode="auto">
          <a:xfrm>
            <a:off x="2514600" y="4419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BO laø trung tuyeán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  <a:sym typeface="Symbol" pitchFamily="18" charset="2"/>
              </a:rPr>
              <a:t>ABC</a:t>
            </a:r>
          </a:p>
        </p:txBody>
      </p:sp>
      <p:sp>
        <p:nvSpPr>
          <p:cNvPr id="261135" name="AutoShape 15"/>
          <p:cNvSpPr>
            <a:spLocks noChangeArrowheads="1"/>
          </p:cNvSpPr>
          <p:nvPr/>
        </p:nvSpPr>
        <p:spPr bwMode="auto">
          <a:xfrm>
            <a:off x="4267200" y="3124200"/>
            <a:ext cx="219075" cy="457200"/>
          </a:xfrm>
          <a:prstGeom prst="downArrow">
            <a:avLst>
              <a:gd name="adj1" fmla="val 50000"/>
              <a:gd name="adj2" fmla="val 5217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>
            <a:off x="3276600" y="2667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AB </a:t>
            </a: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  <a:sym typeface="Symbol" pitchFamily="18" charset="2"/>
              </a:rPr>
              <a:t>= BC (gt)</a:t>
            </a:r>
          </a:p>
        </p:txBody>
      </p:sp>
      <p:sp>
        <p:nvSpPr>
          <p:cNvPr id="261137" name="Text Box 17"/>
          <p:cNvSpPr txBox="1">
            <a:spLocks noChangeArrowheads="1"/>
          </p:cNvSpPr>
          <p:nvPr/>
        </p:nvSpPr>
        <p:spPr bwMode="auto">
          <a:xfrm>
            <a:off x="2971800" y="35814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  <a:sym typeface="Symbol" pitchFamily="18" charset="2"/>
              </a:rPr>
              <a:t>ABC caân taïi B</a:t>
            </a:r>
          </a:p>
        </p:txBody>
      </p:sp>
      <p:sp>
        <p:nvSpPr>
          <p:cNvPr id="261138" name="Text Box 18"/>
          <p:cNvSpPr txBox="1">
            <a:spLocks noChangeArrowheads="1"/>
          </p:cNvSpPr>
          <p:nvPr/>
        </p:nvSpPr>
        <p:spPr bwMode="auto">
          <a:xfrm>
            <a:off x="1143000" y="5353050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BO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laø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ñöôøng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cao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vaø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laø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ñöôøng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phaân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giaùc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VNI-Helve" pitchFamily="2" charset="0"/>
              <a:sym typeface="Symbol" pitchFamily="18" charset="2"/>
            </a:endParaRPr>
          </a:p>
        </p:txBody>
      </p:sp>
      <p:sp>
        <p:nvSpPr>
          <p:cNvPr id="261139" name="AutoShape 19"/>
          <p:cNvSpPr>
            <a:spLocks noChangeArrowheads="1"/>
          </p:cNvSpPr>
          <p:nvPr/>
        </p:nvSpPr>
        <p:spPr bwMode="auto">
          <a:xfrm>
            <a:off x="4267200" y="4038600"/>
            <a:ext cx="219075" cy="457200"/>
          </a:xfrm>
          <a:prstGeom prst="downArrow">
            <a:avLst>
              <a:gd name="adj1" fmla="val 50000"/>
              <a:gd name="adj2" fmla="val 5217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1140" name="AutoShape 20"/>
          <p:cNvSpPr>
            <a:spLocks noChangeArrowheads="1"/>
          </p:cNvSpPr>
          <p:nvPr/>
        </p:nvSpPr>
        <p:spPr bwMode="auto">
          <a:xfrm>
            <a:off x="4267200" y="4953000"/>
            <a:ext cx="219075" cy="457200"/>
          </a:xfrm>
          <a:prstGeom prst="downArrow">
            <a:avLst>
              <a:gd name="adj1" fmla="val 50000"/>
              <a:gd name="adj2" fmla="val 5217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1141" name="AutoShape 21"/>
          <p:cNvSpPr>
            <a:spLocks noChangeArrowheads="1"/>
          </p:cNvSpPr>
          <p:nvPr/>
        </p:nvSpPr>
        <p:spPr bwMode="auto">
          <a:xfrm>
            <a:off x="4267200" y="5886450"/>
            <a:ext cx="219075" cy="457200"/>
          </a:xfrm>
          <a:prstGeom prst="downArrow">
            <a:avLst>
              <a:gd name="adj1" fmla="val 50000"/>
              <a:gd name="adj2" fmla="val 52174"/>
            </a:avLst>
          </a:prstGeom>
          <a:solidFill>
            <a:srgbClr val="FF0000"/>
          </a:solidFill>
          <a:ln>
            <a:noFill/>
          </a:ln>
          <a:effectLst/>
        </p:spPr>
        <p:txBody>
          <a:bodyPr wrap="none" anchor="ctr"/>
          <a:lstStyle/>
          <a:p>
            <a:endParaRPr lang="vi-VN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1142" name="Text Box 22"/>
          <p:cNvSpPr txBox="1">
            <a:spLocks noChangeArrowheads="1"/>
          </p:cNvSpPr>
          <p:nvPr/>
        </p:nvSpPr>
        <p:spPr bwMode="auto">
          <a:xfrm>
            <a:off x="90488" y="254793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VNI-Helve" pitchFamily="2" charset="0"/>
              </a:rPr>
              <a:t>Chöùng minh:</a:t>
            </a:r>
            <a:endParaRPr lang="en-US" sz="2400" b="1">
              <a:solidFill>
                <a:schemeClr val="tx1">
                  <a:lumMod val="95000"/>
                  <a:lumOff val="5000"/>
                </a:schemeClr>
              </a:solidFill>
              <a:latin typeface="VNI-Helve" pitchFamily="2" charset="0"/>
              <a:sym typeface="Symbol" pitchFamily="18" charset="2"/>
            </a:endParaRPr>
          </a:p>
        </p:txBody>
      </p:sp>
      <p:pic>
        <p:nvPicPr>
          <p:cNvPr id="26114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4450"/>
            <a:ext cx="3429000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620596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9" dur="1000"/>
                                        <p:tgtEl>
                                          <p:spTgt spid="26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33" grpId="0"/>
      <p:bldP spid="261134" grpId="0"/>
      <p:bldP spid="261135" grpId="0" animBg="1"/>
      <p:bldP spid="261136" grpId="0"/>
      <p:bldP spid="261137" grpId="0"/>
      <p:bldP spid="261138" grpId="0"/>
      <p:bldP spid="261139" grpId="0" animBg="1"/>
      <p:bldP spid="261140" grpId="0" animBg="1"/>
      <p:bldP spid="261141" grpId="0" animBg="1"/>
      <p:bldP spid="261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4343400" y="2273300"/>
            <a:ext cx="2438400" cy="2286000"/>
            <a:chOff x="1824" y="384"/>
            <a:chExt cx="1536" cy="1440"/>
          </a:xfrm>
        </p:grpSpPr>
        <p:sp>
          <p:nvSpPr>
            <p:cNvPr id="29699" name="Freeform 3"/>
            <p:cNvSpPr>
              <a:spLocks/>
            </p:cNvSpPr>
            <p:nvPr/>
          </p:nvSpPr>
          <p:spPr bwMode="auto">
            <a:xfrm>
              <a:off x="1824" y="384"/>
              <a:ext cx="1536" cy="1440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  <a:gd name="T6" fmla="*/ 0 w 1536"/>
                <a:gd name="T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00" name="Freeform 4" descr="Bouquet"/>
            <p:cNvSpPr>
              <a:spLocks/>
            </p:cNvSpPr>
            <p:nvPr/>
          </p:nvSpPr>
          <p:spPr bwMode="auto">
            <a:xfrm>
              <a:off x="2042" y="864"/>
              <a:ext cx="855" cy="777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  <a:gd name="T6" fmla="*/ 0 w 1536"/>
                <a:gd name="T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1308100" y="4584700"/>
            <a:ext cx="6248400" cy="609600"/>
            <a:chOff x="528" y="2544"/>
            <a:chExt cx="3936" cy="384"/>
          </a:xfrm>
          <a:solidFill>
            <a:srgbClr val="FFC000"/>
          </a:solidFill>
        </p:grpSpPr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28" y="2544"/>
              <a:ext cx="3936" cy="384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0" anchor="ctr"/>
            <a:lstStyle/>
            <a:p>
              <a:pPr>
                <a:spcBef>
                  <a:spcPct val="50000"/>
                </a:spcBef>
              </a:pPr>
              <a:r>
                <a:rPr lang="en-US"/>
                <a:t>0 </a:t>
              </a:r>
              <a:r>
                <a:rPr lang="en-US" b="1">
                  <a:solidFill>
                    <a:srgbClr val="0000CC"/>
                  </a:solidFill>
                </a:rPr>
                <a:t>cm</a:t>
              </a:r>
              <a:r>
                <a:rPr lang="en-US"/>
                <a:t> 1       2       3       4       5       6       7       8       9       10</a:t>
              </a:r>
            </a:p>
          </p:txBody>
        </p:sp>
        <p:grpSp>
          <p:nvGrpSpPr>
            <p:cNvPr id="29703" name="Group 7"/>
            <p:cNvGrpSpPr>
              <a:grpSpLocks/>
            </p:cNvGrpSpPr>
            <p:nvPr/>
          </p:nvGrpSpPr>
          <p:grpSpPr bwMode="auto">
            <a:xfrm>
              <a:off x="637" y="2544"/>
              <a:ext cx="3574" cy="96"/>
              <a:chOff x="637" y="2544"/>
              <a:chExt cx="3574" cy="144"/>
            </a:xfrm>
            <a:grpFill/>
          </p:grpSpPr>
          <p:sp>
            <p:nvSpPr>
              <p:cNvPr id="29704" name="Line 8"/>
              <p:cNvSpPr>
                <a:spLocks noChangeShapeType="1"/>
              </p:cNvSpPr>
              <p:nvPr/>
            </p:nvSpPr>
            <p:spPr bwMode="auto">
              <a:xfrm>
                <a:off x="637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05" name="Line 9"/>
              <p:cNvSpPr>
                <a:spLocks noChangeShapeType="1"/>
              </p:cNvSpPr>
              <p:nvPr/>
            </p:nvSpPr>
            <p:spPr bwMode="auto">
              <a:xfrm>
                <a:off x="995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06" name="Line 10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07" name="Line 11"/>
              <p:cNvSpPr>
                <a:spLocks noChangeShapeType="1"/>
              </p:cNvSpPr>
              <p:nvPr/>
            </p:nvSpPr>
            <p:spPr bwMode="auto">
              <a:xfrm>
                <a:off x="1702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08" name="Line 12"/>
              <p:cNvSpPr>
                <a:spLocks noChangeShapeType="1"/>
              </p:cNvSpPr>
              <p:nvPr/>
            </p:nvSpPr>
            <p:spPr bwMode="auto">
              <a:xfrm>
                <a:off x="2081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09" name="Line 13"/>
              <p:cNvSpPr>
                <a:spLocks noChangeShapeType="1"/>
              </p:cNvSpPr>
              <p:nvPr/>
            </p:nvSpPr>
            <p:spPr bwMode="auto">
              <a:xfrm>
                <a:off x="2439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10" name="Line 14"/>
              <p:cNvSpPr>
                <a:spLocks noChangeShapeType="1"/>
              </p:cNvSpPr>
              <p:nvPr/>
            </p:nvSpPr>
            <p:spPr bwMode="auto">
              <a:xfrm>
                <a:off x="2788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11" name="Line 15"/>
              <p:cNvSpPr>
                <a:spLocks noChangeShapeType="1"/>
              </p:cNvSpPr>
              <p:nvPr/>
            </p:nvSpPr>
            <p:spPr bwMode="auto">
              <a:xfrm>
                <a:off x="3146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12" name="Line 16"/>
              <p:cNvSpPr>
                <a:spLocks noChangeShapeType="1"/>
              </p:cNvSpPr>
              <p:nvPr/>
            </p:nvSpPr>
            <p:spPr bwMode="auto">
              <a:xfrm>
                <a:off x="3504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13" name="Line 17"/>
              <p:cNvSpPr>
                <a:spLocks noChangeShapeType="1"/>
              </p:cNvSpPr>
              <p:nvPr/>
            </p:nvSpPr>
            <p:spPr bwMode="auto">
              <a:xfrm>
                <a:off x="3862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14" name="Line 18"/>
              <p:cNvSpPr>
                <a:spLocks noChangeShapeType="1"/>
              </p:cNvSpPr>
              <p:nvPr/>
            </p:nvSpPr>
            <p:spPr bwMode="auto">
              <a:xfrm>
                <a:off x="4211" y="2544"/>
                <a:ext cx="0" cy="144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 rot="-2032888">
            <a:off x="609600" y="1752600"/>
            <a:ext cx="4608513" cy="1690688"/>
            <a:chOff x="2422" y="2972"/>
            <a:chExt cx="2903" cy="1065"/>
          </a:xfrm>
        </p:grpSpPr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 rot="-1139775">
              <a:off x="3068" y="334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7" name="AutoShape 21"/>
            <p:cNvSpPr>
              <a:spLocks noChangeArrowheads="1"/>
            </p:cNvSpPr>
            <p:nvPr/>
          </p:nvSpPr>
          <p:spPr bwMode="auto">
            <a:xfrm rot="15141775">
              <a:off x="2687" y="3552"/>
              <a:ext cx="220" cy="749"/>
            </a:xfrm>
            <a:prstGeom prst="triangle">
              <a:avLst>
                <a:gd name="adj" fmla="val 50000"/>
              </a:avLst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8" name="AutoShape 22"/>
            <p:cNvSpPr>
              <a:spLocks noChangeArrowheads="1"/>
            </p:cNvSpPr>
            <p:nvPr/>
          </p:nvSpPr>
          <p:spPr bwMode="auto">
            <a:xfrm rot="15141775">
              <a:off x="2557" y="3846"/>
              <a:ext cx="84" cy="28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 rot="-1139775">
              <a:off x="3114" y="3487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 rot="-1139775">
              <a:off x="3094" y="3415"/>
              <a:ext cx="2211" cy="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1" name="Oval 25"/>
            <p:cNvSpPr>
              <a:spLocks noChangeArrowheads="1"/>
            </p:cNvSpPr>
            <p:nvPr/>
          </p:nvSpPr>
          <p:spPr bwMode="auto">
            <a:xfrm rot="-1340991">
              <a:off x="5199" y="2972"/>
              <a:ext cx="100" cy="23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 flipH="1">
              <a:off x="5226" y="3069"/>
              <a:ext cx="45" cy="4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1042988" y="4119563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Bernard MT Condensed" pitchFamily="18" charset="0"/>
              </a:rPr>
              <a:t>A</a:t>
            </a:r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7154863" y="417512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Bernard MT Condensed" pitchFamily="18" charset="0"/>
              </a:rPr>
              <a:t>B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4330700" y="4491038"/>
            <a:ext cx="0" cy="1666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9726" name="Group 30"/>
          <p:cNvGrpSpPr>
            <a:grpSpLocks/>
          </p:cNvGrpSpPr>
          <p:nvPr/>
        </p:nvGrpSpPr>
        <p:grpSpPr bwMode="auto">
          <a:xfrm rot="5400000">
            <a:off x="914400" y="4373563"/>
            <a:ext cx="6248400" cy="609600"/>
            <a:chOff x="528" y="2544"/>
            <a:chExt cx="3936" cy="384"/>
          </a:xfrm>
        </p:grpSpPr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528" y="2544"/>
              <a:ext cx="3936" cy="384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0" anchor="ctr"/>
            <a:lstStyle/>
            <a:p>
              <a:pPr>
                <a:spcBef>
                  <a:spcPct val="50000"/>
                </a:spcBef>
              </a:pPr>
              <a:r>
                <a:rPr lang="en-US" dirty="0"/>
                <a:t>0 </a:t>
              </a:r>
              <a:r>
                <a:rPr lang="en-US" b="1" dirty="0">
                  <a:solidFill>
                    <a:srgbClr val="0000CC"/>
                  </a:solidFill>
                </a:rPr>
                <a:t>cm</a:t>
              </a:r>
              <a:r>
                <a:rPr lang="en-US" dirty="0"/>
                <a:t> 1       2       3       4       5       6       7       8       9       10</a:t>
              </a:r>
            </a:p>
          </p:txBody>
        </p:sp>
        <p:grpSp>
          <p:nvGrpSpPr>
            <p:cNvPr id="29728" name="Group 32"/>
            <p:cNvGrpSpPr>
              <a:grpSpLocks/>
            </p:cNvGrpSpPr>
            <p:nvPr/>
          </p:nvGrpSpPr>
          <p:grpSpPr bwMode="auto">
            <a:xfrm>
              <a:off x="637" y="2544"/>
              <a:ext cx="3574" cy="96"/>
              <a:chOff x="637" y="2544"/>
              <a:chExt cx="3574" cy="144"/>
            </a:xfrm>
          </p:grpSpPr>
          <p:sp>
            <p:nvSpPr>
              <p:cNvPr id="29729" name="Line 33"/>
              <p:cNvSpPr>
                <a:spLocks noChangeShapeType="1"/>
              </p:cNvSpPr>
              <p:nvPr/>
            </p:nvSpPr>
            <p:spPr bwMode="auto">
              <a:xfrm>
                <a:off x="637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995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134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2" name="Line 36"/>
              <p:cNvSpPr>
                <a:spLocks noChangeShapeType="1"/>
              </p:cNvSpPr>
              <p:nvPr/>
            </p:nvSpPr>
            <p:spPr bwMode="auto">
              <a:xfrm>
                <a:off x="170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3" name="Line 37"/>
              <p:cNvSpPr>
                <a:spLocks noChangeShapeType="1"/>
              </p:cNvSpPr>
              <p:nvPr/>
            </p:nvSpPr>
            <p:spPr bwMode="auto">
              <a:xfrm>
                <a:off x="208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4" name="Line 38"/>
              <p:cNvSpPr>
                <a:spLocks noChangeShapeType="1"/>
              </p:cNvSpPr>
              <p:nvPr/>
            </p:nvSpPr>
            <p:spPr bwMode="auto">
              <a:xfrm>
                <a:off x="2439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5" name="Line 39"/>
              <p:cNvSpPr>
                <a:spLocks noChangeShapeType="1"/>
              </p:cNvSpPr>
              <p:nvPr/>
            </p:nvSpPr>
            <p:spPr bwMode="auto">
              <a:xfrm>
                <a:off x="2788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6" name="Line 40"/>
              <p:cNvSpPr>
                <a:spLocks noChangeShapeType="1"/>
              </p:cNvSpPr>
              <p:nvPr/>
            </p:nvSpPr>
            <p:spPr bwMode="auto">
              <a:xfrm>
                <a:off x="3146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7" name="Line 41"/>
              <p:cNvSpPr>
                <a:spLocks noChangeShapeType="1"/>
              </p:cNvSpPr>
              <p:nvPr/>
            </p:nvSpPr>
            <p:spPr bwMode="auto">
              <a:xfrm>
                <a:off x="3504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8" name="Line 42"/>
              <p:cNvSpPr>
                <a:spLocks noChangeShapeType="1"/>
              </p:cNvSpPr>
              <p:nvPr/>
            </p:nvSpPr>
            <p:spPr bwMode="auto">
              <a:xfrm>
                <a:off x="3862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9739" name="Line 43"/>
              <p:cNvSpPr>
                <a:spLocks noChangeShapeType="1"/>
              </p:cNvSpPr>
              <p:nvPr/>
            </p:nvSpPr>
            <p:spPr bwMode="auto">
              <a:xfrm>
                <a:off x="4211" y="254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29740" name="Group 44"/>
          <p:cNvGrpSpPr>
            <a:grpSpLocks/>
          </p:cNvGrpSpPr>
          <p:nvPr/>
        </p:nvGrpSpPr>
        <p:grpSpPr bwMode="auto">
          <a:xfrm>
            <a:off x="2987675" y="4491038"/>
            <a:ext cx="160338" cy="192087"/>
            <a:chOff x="1882" y="2829"/>
            <a:chExt cx="101" cy="121"/>
          </a:xfrm>
        </p:grpSpPr>
        <p:sp>
          <p:nvSpPr>
            <p:cNvPr id="29741" name="Line 45"/>
            <p:cNvSpPr>
              <a:spLocks noChangeShapeType="1"/>
            </p:cNvSpPr>
            <p:nvPr/>
          </p:nvSpPr>
          <p:spPr bwMode="auto">
            <a:xfrm>
              <a:off x="1882" y="2829"/>
              <a:ext cx="10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2" name="Line 46"/>
            <p:cNvSpPr>
              <a:spLocks noChangeShapeType="1"/>
            </p:cNvSpPr>
            <p:nvPr/>
          </p:nvSpPr>
          <p:spPr bwMode="auto">
            <a:xfrm flipV="1">
              <a:off x="1882" y="2829"/>
              <a:ext cx="10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743" name="Group 47"/>
          <p:cNvGrpSpPr>
            <a:grpSpLocks/>
          </p:cNvGrpSpPr>
          <p:nvPr/>
        </p:nvGrpSpPr>
        <p:grpSpPr bwMode="auto">
          <a:xfrm>
            <a:off x="5464175" y="4465638"/>
            <a:ext cx="160338" cy="192087"/>
            <a:chOff x="1882" y="2829"/>
            <a:chExt cx="101" cy="121"/>
          </a:xfrm>
        </p:grpSpPr>
        <p:sp>
          <p:nvSpPr>
            <p:cNvPr id="29744" name="Line 48"/>
            <p:cNvSpPr>
              <a:spLocks noChangeShapeType="1"/>
            </p:cNvSpPr>
            <p:nvPr/>
          </p:nvSpPr>
          <p:spPr bwMode="auto">
            <a:xfrm>
              <a:off x="1882" y="2829"/>
              <a:ext cx="10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9745" name="Line 49"/>
            <p:cNvSpPr>
              <a:spLocks noChangeShapeType="1"/>
            </p:cNvSpPr>
            <p:nvPr/>
          </p:nvSpPr>
          <p:spPr bwMode="auto">
            <a:xfrm flipV="1">
              <a:off x="1882" y="2829"/>
              <a:ext cx="101" cy="1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9746" name="Line 50"/>
          <p:cNvSpPr>
            <a:spLocks noChangeShapeType="1"/>
          </p:cNvSpPr>
          <p:nvPr/>
        </p:nvSpPr>
        <p:spPr bwMode="auto">
          <a:xfrm>
            <a:off x="4333875" y="2847975"/>
            <a:ext cx="9525" cy="3448050"/>
          </a:xfrm>
          <a:prstGeom prst="line">
            <a:avLst/>
          </a:prstGeom>
          <a:noFill/>
          <a:ln w="19050">
            <a:solidFill>
              <a:srgbClr val="3364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47" name="Line 51"/>
          <p:cNvSpPr>
            <a:spLocks noChangeShapeType="1"/>
          </p:cNvSpPr>
          <p:nvPr/>
        </p:nvSpPr>
        <p:spPr bwMode="auto">
          <a:xfrm>
            <a:off x="4313238" y="6286500"/>
            <a:ext cx="85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48" name="Line 52"/>
          <p:cNvSpPr>
            <a:spLocks noChangeShapeType="1"/>
          </p:cNvSpPr>
          <p:nvPr/>
        </p:nvSpPr>
        <p:spPr bwMode="auto">
          <a:xfrm>
            <a:off x="4300538" y="2863850"/>
            <a:ext cx="85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49" name="Line 53"/>
          <p:cNvSpPr>
            <a:spLocks noChangeShapeType="1"/>
          </p:cNvSpPr>
          <p:nvPr/>
        </p:nvSpPr>
        <p:spPr bwMode="auto">
          <a:xfrm>
            <a:off x="4267200" y="5410200"/>
            <a:ext cx="109538" cy="3492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4267200" y="3733800"/>
            <a:ext cx="122238" cy="28575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1481138" y="4541838"/>
            <a:ext cx="0" cy="809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7143750" y="4546600"/>
            <a:ext cx="0" cy="80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53" name="Text Box 57"/>
          <p:cNvSpPr txBox="1">
            <a:spLocks noChangeArrowheads="1"/>
          </p:cNvSpPr>
          <p:nvPr/>
        </p:nvSpPr>
        <p:spPr bwMode="auto">
          <a:xfrm>
            <a:off x="4291013" y="2479675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Bernard MT Condensed" pitchFamily="18" charset="0"/>
              </a:rPr>
              <a:t>C</a:t>
            </a:r>
          </a:p>
        </p:txBody>
      </p:sp>
      <p:sp>
        <p:nvSpPr>
          <p:cNvPr id="29754" name="Text Box 58"/>
          <p:cNvSpPr txBox="1">
            <a:spLocks noChangeArrowheads="1"/>
          </p:cNvSpPr>
          <p:nvPr/>
        </p:nvSpPr>
        <p:spPr bwMode="auto">
          <a:xfrm>
            <a:off x="4179888" y="6292850"/>
            <a:ext cx="438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Bernard MT Condensed" pitchFamily="18" charset="0"/>
              </a:rPr>
              <a:t>D</a:t>
            </a:r>
          </a:p>
        </p:txBody>
      </p:sp>
      <p:sp>
        <p:nvSpPr>
          <p:cNvPr id="29755" name="Line 59"/>
          <p:cNvSpPr>
            <a:spLocks noChangeShapeType="1"/>
          </p:cNvSpPr>
          <p:nvPr/>
        </p:nvSpPr>
        <p:spPr bwMode="auto">
          <a:xfrm>
            <a:off x="1481138" y="4572000"/>
            <a:ext cx="56737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56" name="Line 60"/>
          <p:cNvSpPr>
            <a:spLocks noChangeShapeType="1"/>
          </p:cNvSpPr>
          <p:nvPr/>
        </p:nvSpPr>
        <p:spPr bwMode="auto">
          <a:xfrm>
            <a:off x="4325938" y="4391025"/>
            <a:ext cx="238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57" name="Line 61"/>
          <p:cNvSpPr>
            <a:spLocks noChangeShapeType="1"/>
          </p:cNvSpPr>
          <p:nvPr/>
        </p:nvSpPr>
        <p:spPr bwMode="auto">
          <a:xfrm>
            <a:off x="4551363" y="4391025"/>
            <a:ext cx="0" cy="1762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758" name="Text Box 62"/>
          <p:cNvSpPr txBox="1">
            <a:spLocks noChangeArrowheads="1"/>
          </p:cNvSpPr>
          <p:nvPr/>
        </p:nvSpPr>
        <p:spPr bwMode="auto">
          <a:xfrm>
            <a:off x="4305300" y="4465638"/>
            <a:ext cx="36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Bernard MT Condensed" pitchFamily="18" charset="0"/>
              </a:rPr>
              <a:t>O</a:t>
            </a:r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5257800" y="1524000"/>
            <a:ext cx="3886200" cy="15240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9760" name="WordArt 64"/>
          <p:cNvSpPr>
            <a:spLocks noChangeArrowheads="1" noChangeShapeType="1" noTextEdit="1"/>
          </p:cNvSpPr>
          <p:nvPr/>
        </p:nvSpPr>
        <p:spPr bwMode="auto">
          <a:xfrm>
            <a:off x="381000" y="76200"/>
            <a:ext cx="4467225" cy="5238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CÁCH VẼ HÌNH THOI</a:t>
            </a:r>
          </a:p>
        </p:txBody>
      </p:sp>
    </p:spTree>
    <p:extLst>
      <p:ext uri="{BB962C8B-B14F-4D97-AF65-F5344CB8AC3E}">
        <p14:creationId xmlns:p14="http://schemas.microsoft.com/office/powerpoint/2010/main" val="35558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6.76301E-6 L 0.62205 6.76301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518 -2.54335E-6 L 0.31025 -2.54335E-6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8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025 -0.2331 L 0.31025 0.26041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676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9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9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5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9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3" grpId="0"/>
      <p:bldP spid="29724" grpId="0"/>
      <p:bldP spid="29725" grpId="0" animBg="1"/>
      <p:bldP spid="29746" grpId="0" animBg="1"/>
      <p:bldP spid="29747" grpId="0" animBg="1"/>
      <p:bldP spid="29748" grpId="0" animBg="1"/>
      <p:bldP spid="29749" grpId="0" animBg="1"/>
      <p:bldP spid="29750" grpId="0" animBg="1"/>
      <p:bldP spid="29751" grpId="0" animBg="1"/>
      <p:bldP spid="29752" grpId="0" animBg="1"/>
      <p:bldP spid="29753" grpId="0"/>
      <p:bldP spid="29754" grpId="0"/>
      <p:bldP spid="29755" grpId="0" animBg="1"/>
      <p:bldP spid="29756" grpId="0" animBg="1"/>
      <p:bldP spid="29757" grpId="0" animBg="1"/>
      <p:bldP spid="297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912</Words>
  <Application>Microsoft Office PowerPoint</Application>
  <PresentationFormat>On-screen Show (4:3)</PresentationFormat>
  <Paragraphs>185</Paragraphs>
  <Slides>23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CorelDRAW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</cp:revision>
  <dcterms:created xsi:type="dcterms:W3CDTF">2016-10-18T11:50:48Z</dcterms:created>
  <dcterms:modified xsi:type="dcterms:W3CDTF">2016-11-03T03:23:43Z</dcterms:modified>
</cp:coreProperties>
</file>